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0" r:id="rId4"/>
    <p:sldId id="292" r:id="rId5"/>
    <p:sldId id="267" r:id="rId6"/>
    <p:sldId id="259" r:id="rId7"/>
    <p:sldId id="293" r:id="rId8"/>
    <p:sldId id="271" r:id="rId9"/>
    <p:sldId id="270" r:id="rId10"/>
    <p:sldId id="294" r:id="rId11"/>
    <p:sldId id="261" r:id="rId12"/>
    <p:sldId id="262" r:id="rId13"/>
    <p:sldId id="263" r:id="rId14"/>
    <p:sldId id="264" r:id="rId15"/>
    <p:sldId id="258"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660033"/>
    <a:srgbClr val="8E4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60" autoAdjust="0"/>
  </p:normalViewPr>
  <p:slideViewPr>
    <p:cSldViewPr snapToGrid="0">
      <p:cViewPr varScale="1">
        <p:scale>
          <a:sx n="114" d="100"/>
          <a:sy n="114" d="100"/>
        </p:scale>
        <p:origin x="420" y="114"/>
      </p:cViewPr>
      <p:guideLst>
        <p:guide orient="horz" pos="2160"/>
        <p:guide pos="3840"/>
      </p:guideLst>
    </p:cSldViewPr>
  </p:slideViewPr>
  <p:outlineViewPr>
    <p:cViewPr>
      <p:scale>
        <a:sx n="33" d="100"/>
        <a:sy n="33" d="100"/>
      </p:scale>
      <p:origin x="48" y="40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849F70-5DC9-41CA-8E80-D614E60025F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1869259-8E37-42FE-A919-F9F227D90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F9F40C0-6707-4CF7-9301-C2AD9D9F97A6}"/>
              </a:ext>
            </a:extLst>
          </p:cNvPr>
          <p:cNvSpPr>
            <a:spLocks noGrp="1"/>
          </p:cNvSpPr>
          <p:nvPr>
            <p:ph type="dt" sz="half" idx="10"/>
          </p:nvPr>
        </p:nvSpPr>
        <p:spPr/>
        <p:txBody>
          <a:bodyPr/>
          <a:lstStyle/>
          <a:p>
            <a:fld id="{648D5A06-EFF3-4686-9ADA-E9A82AAB858D}" type="datetimeFigureOut">
              <a:rPr lang="ru-RU" smtClean="0"/>
              <a:pPr/>
              <a:t>20.10.2022</a:t>
            </a:fld>
            <a:endParaRPr lang="ru-RU"/>
          </a:p>
        </p:txBody>
      </p:sp>
      <p:sp>
        <p:nvSpPr>
          <p:cNvPr id="5" name="Нижний колонтитул 4">
            <a:extLst>
              <a:ext uri="{FF2B5EF4-FFF2-40B4-BE49-F238E27FC236}">
                <a16:creationId xmlns:a16="http://schemas.microsoft.com/office/drawing/2014/main" id="{A8951AF0-D810-4F94-8890-4205B5EE884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500922-6505-4C40-A692-496E92A57D5D}"/>
              </a:ext>
            </a:extLst>
          </p:cNvPr>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p14="http://schemas.microsoft.com/office/powerpoint/2010/main" val="425051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BC333E-3080-4C1B-BE81-AE93E57B8BD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633676E-29D0-4397-8BE1-8A7853AB49C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80E0239-8DCA-4444-88D0-3E386F495C52}"/>
              </a:ext>
            </a:extLst>
          </p:cNvPr>
          <p:cNvSpPr>
            <a:spLocks noGrp="1"/>
          </p:cNvSpPr>
          <p:nvPr>
            <p:ph type="dt" sz="half" idx="10"/>
          </p:nvPr>
        </p:nvSpPr>
        <p:spPr/>
        <p:txBody>
          <a:bodyPr/>
          <a:lstStyle/>
          <a:p>
            <a:fld id="{648D5A06-EFF3-4686-9ADA-E9A82AAB858D}" type="datetimeFigureOut">
              <a:rPr lang="ru-RU" smtClean="0"/>
              <a:pPr/>
              <a:t>20.10.2022</a:t>
            </a:fld>
            <a:endParaRPr lang="ru-RU"/>
          </a:p>
        </p:txBody>
      </p:sp>
      <p:sp>
        <p:nvSpPr>
          <p:cNvPr id="5" name="Нижний колонтитул 4">
            <a:extLst>
              <a:ext uri="{FF2B5EF4-FFF2-40B4-BE49-F238E27FC236}">
                <a16:creationId xmlns:a16="http://schemas.microsoft.com/office/drawing/2014/main" id="{E7CFAF98-8CCF-463A-8DDE-0D5F176B44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E07EA0-FEAC-4DA5-911C-58E4041174C4}"/>
              </a:ext>
            </a:extLst>
          </p:cNvPr>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p14="http://schemas.microsoft.com/office/powerpoint/2010/main" val="264146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E5E4611-3ABB-4B51-9CB9-4B54D53060A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E2C157B-F562-434B-97CE-6144987297B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A18996C-2077-4FF5-9B54-94F61B82B695}"/>
              </a:ext>
            </a:extLst>
          </p:cNvPr>
          <p:cNvSpPr>
            <a:spLocks noGrp="1"/>
          </p:cNvSpPr>
          <p:nvPr>
            <p:ph type="dt" sz="half" idx="10"/>
          </p:nvPr>
        </p:nvSpPr>
        <p:spPr/>
        <p:txBody>
          <a:bodyPr/>
          <a:lstStyle/>
          <a:p>
            <a:fld id="{648D5A06-EFF3-4686-9ADA-E9A82AAB858D}" type="datetimeFigureOut">
              <a:rPr lang="ru-RU" smtClean="0"/>
              <a:pPr/>
              <a:t>20.10.2022</a:t>
            </a:fld>
            <a:endParaRPr lang="ru-RU"/>
          </a:p>
        </p:txBody>
      </p:sp>
      <p:sp>
        <p:nvSpPr>
          <p:cNvPr id="5" name="Нижний колонтитул 4">
            <a:extLst>
              <a:ext uri="{FF2B5EF4-FFF2-40B4-BE49-F238E27FC236}">
                <a16:creationId xmlns:a16="http://schemas.microsoft.com/office/drawing/2014/main" id="{086C1D1E-1B08-4CEF-A0E9-29E8DCC19C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0C84FCA-E10B-4F86-AA68-FBF581ED5B6A}"/>
              </a:ext>
            </a:extLst>
          </p:cNvPr>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p14="http://schemas.microsoft.com/office/powerpoint/2010/main" val="177313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DC25E8-010C-47B1-B612-C38428C16EF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5F3DBC6-6DF0-480F-9204-25CA13E0EF0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D315AE7-D08A-40F4-88E1-FB921D8BBBC7}"/>
              </a:ext>
            </a:extLst>
          </p:cNvPr>
          <p:cNvSpPr>
            <a:spLocks noGrp="1"/>
          </p:cNvSpPr>
          <p:nvPr>
            <p:ph type="dt" sz="half" idx="10"/>
          </p:nvPr>
        </p:nvSpPr>
        <p:spPr/>
        <p:txBody>
          <a:bodyPr/>
          <a:lstStyle/>
          <a:p>
            <a:fld id="{648D5A06-EFF3-4686-9ADA-E9A82AAB858D}" type="datetimeFigureOut">
              <a:rPr lang="ru-RU" smtClean="0"/>
              <a:pPr/>
              <a:t>20.10.2022</a:t>
            </a:fld>
            <a:endParaRPr lang="ru-RU"/>
          </a:p>
        </p:txBody>
      </p:sp>
      <p:sp>
        <p:nvSpPr>
          <p:cNvPr id="5" name="Нижний колонтитул 4">
            <a:extLst>
              <a:ext uri="{FF2B5EF4-FFF2-40B4-BE49-F238E27FC236}">
                <a16:creationId xmlns:a16="http://schemas.microsoft.com/office/drawing/2014/main" id="{3223E94F-050E-4C5C-A78C-6A9CEA8314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B472328-EEB8-4FDC-9183-D775D3F9CC69}"/>
              </a:ext>
            </a:extLst>
          </p:cNvPr>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p14="http://schemas.microsoft.com/office/powerpoint/2010/main" val="6779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5870DE-5CEB-42E9-8A5B-18BBD391EAC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28DF556-57F4-46FA-AB97-AA76B0362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5111610-1806-4058-A442-C5C52A8E0169}"/>
              </a:ext>
            </a:extLst>
          </p:cNvPr>
          <p:cNvSpPr>
            <a:spLocks noGrp="1"/>
          </p:cNvSpPr>
          <p:nvPr>
            <p:ph type="dt" sz="half" idx="10"/>
          </p:nvPr>
        </p:nvSpPr>
        <p:spPr/>
        <p:txBody>
          <a:bodyPr/>
          <a:lstStyle/>
          <a:p>
            <a:fld id="{648D5A06-EFF3-4686-9ADA-E9A82AAB858D}" type="datetimeFigureOut">
              <a:rPr lang="ru-RU" smtClean="0"/>
              <a:pPr/>
              <a:t>20.10.2022</a:t>
            </a:fld>
            <a:endParaRPr lang="ru-RU"/>
          </a:p>
        </p:txBody>
      </p:sp>
      <p:sp>
        <p:nvSpPr>
          <p:cNvPr id="5" name="Нижний колонтитул 4">
            <a:extLst>
              <a:ext uri="{FF2B5EF4-FFF2-40B4-BE49-F238E27FC236}">
                <a16:creationId xmlns:a16="http://schemas.microsoft.com/office/drawing/2014/main" id="{570F759B-C25B-48A3-9BC6-237A0A212B0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95ECB39-6731-4255-9B0A-34C4263D1F2D}"/>
              </a:ext>
            </a:extLst>
          </p:cNvPr>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p14="http://schemas.microsoft.com/office/powerpoint/2010/main" val="117416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2CD1FF-F653-46B0-AC3C-2D2B1F82308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510D34B-6702-4D0B-812A-DF39C9A5613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AF71CA4-D3DE-4A91-987D-C6E38FEB84E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4522BAF-9F74-46E5-9969-1468809A7E3E}"/>
              </a:ext>
            </a:extLst>
          </p:cNvPr>
          <p:cNvSpPr>
            <a:spLocks noGrp="1"/>
          </p:cNvSpPr>
          <p:nvPr>
            <p:ph type="dt" sz="half" idx="10"/>
          </p:nvPr>
        </p:nvSpPr>
        <p:spPr/>
        <p:txBody>
          <a:bodyPr/>
          <a:lstStyle/>
          <a:p>
            <a:fld id="{648D5A06-EFF3-4686-9ADA-E9A82AAB858D}" type="datetimeFigureOut">
              <a:rPr lang="ru-RU" smtClean="0"/>
              <a:pPr/>
              <a:t>20.10.2022</a:t>
            </a:fld>
            <a:endParaRPr lang="ru-RU"/>
          </a:p>
        </p:txBody>
      </p:sp>
      <p:sp>
        <p:nvSpPr>
          <p:cNvPr id="6" name="Нижний колонтитул 5">
            <a:extLst>
              <a:ext uri="{FF2B5EF4-FFF2-40B4-BE49-F238E27FC236}">
                <a16:creationId xmlns:a16="http://schemas.microsoft.com/office/drawing/2014/main" id="{37781971-45CA-40EC-A04B-7DCE25B0C87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17BA802-2540-4DB2-A83D-368FDAD4DF43}"/>
              </a:ext>
            </a:extLst>
          </p:cNvPr>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p14="http://schemas.microsoft.com/office/powerpoint/2010/main" val="252050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9B1D52-606E-4814-9B05-17A1D4B84B5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C835493-DD7A-4CDE-AA26-E10FBA3D6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26CA065-7BE8-4EE3-B1AE-6B0D7CEC359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4744670-871D-4A7F-A903-1205209FDB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7F36CE2-9E28-4022-A17E-5D231D604B3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2B92286-11C6-4064-BC12-93ED102C5CCF}"/>
              </a:ext>
            </a:extLst>
          </p:cNvPr>
          <p:cNvSpPr>
            <a:spLocks noGrp="1"/>
          </p:cNvSpPr>
          <p:nvPr>
            <p:ph type="dt" sz="half" idx="10"/>
          </p:nvPr>
        </p:nvSpPr>
        <p:spPr/>
        <p:txBody>
          <a:bodyPr/>
          <a:lstStyle/>
          <a:p>
            <a:fld id="{648D5A06-EFF3-4686-9ADA-E9A82AAB858D}" type="datetimeFigureOut">
              <a:rPr lang="ru-RU" smtClean="0"/>
              <a:pPr/>
              <a:t>20.10.2022</a:t>
            </a:fld>
            <a:endParaRPr lang="ru-RU"/>
          </a:p>
        </p:txBody>
      </p:sp>
      <p:sp>
        <p:nvSpPr>
          <p:cNvPr id="8" name="Нижний колонтитул 7">
            <a:extLst>
              <a:ext uri="{FF2B5EF4-FFF2-40B4-BE49-F238E27FC236}">
                <a16:creationId xmlns:a16="http://schemas.microsoft.com/office/drawing/2014/main" id="{4B813C9E-0345-4DC7-A9AC-1A542BD16AF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65FBD0C-9B3D-4540-84CA-3402D7307563}"/>
              </a:ext>
            </a:extLst>
          </p:cNvPr>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p14="http://schemas.microsoft.com/office/powerpoint/2010/main" val="324712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762EB8-DDC3-4EA5-92A2-5C04294AA5C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616943F-D0A0-4ED2-BDF0-C7837BDA0F64}"/>
              </a:ext>
            </a:extLst>
          </p:cNvPr>
          <p:cNvSpPr>
            <a:spLocks noGrp="1"/>
          </p:cNvSpPr>
          <p:nvPr>
            <p:ph type="dt" sz="half" idx="10"/>
          </p:nvPr>
        </p:nvSpPr>
        <p:spPr/>
        <p:txBody>
          <a:bodyPr/>
          <a:lstStyle/>
          <a:p>
            <a:fld id="{648D5A06-EFF3-4686-9ADA-E9A82AAB858D}" type="datetimeFigureOut">
              <a:rPr lang="ru-RU" smtClean="0"/>
              <a:pPr/>
              <a:t>20.10.2022</a:t>
            </a:fld>
            <a:endParaRPr lang="ru-RU"/>
          </a:p>
        </p:txBody>
      </p:sp>
      <p:sp>
        <p:nvSpPr>
          <p:cNvPr id="4" name="Нижний колонтитул 3">
            <a:extLst>
              <a:ext uri="{FF2B5EF4-FFF2-40B4-BE49-F238E27FC236}">
                <a16:creationId xmlns:a16="http://schemas.microsoft.com/office/drawing/2014/main" id="{3A77DB90-CDCD-4952-A5CC-9058555BC25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0C3A6AC-752E-4F4C-8752-26DE94A2697F}"/>
              </a:ext>
            </a:extLst>
          </p:cNvPr>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p14="http://schemas.microsoft.com/office/powerpoint/2010/main" val="156119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F539CD-9A6D-4FAE-A1F3-00E2150A1D52}"/>
              </a:ext>
            </a:extLst>
          </p:cNvPr>
          <p:cNvSpPr>
            <a:spLocks noGrp="1"/>
          </p:cNvSpPr>
          <p:nvPr>
            <p:ph type="dt" sz="half" idx="10"/>
          </p:nvPr>
        </p:nvSpPr>
        <p:spPr/>
        <p:txBody>
          <a:bodyPr/>
          <a:lstStyle/>
          <a:p>
            <a:fld id="{648D5A06-EFF3-4686-9ADA-E9A82AAB858D}" type="datetimeFigureOut">
              <a:rPr lang="ru-RU" smtClean="0"/>
              <a:pPr/>
              <a:t>20.10.2022</a:t>
            </a:fld>
            <a:endParaRPr lang="ru-RU"/>
          </a:p>
        </p:txBody>
      </p:sp>
      <p:sp>
        <p:nvSpPr>
          <p:cNvPr id="3" name="Нижний колонтитул 2">
            <a:extLst>
              <a:ext uri="{FF2B5EF4-FFF2-40B4-BE49-F238E27FC236}">
                <a16:creationId xmlns:a16="http://schemas.microsoft.com/office/drawing/2014/main" id="{A1209A8B-646B-40E5-98EE-33843F1C5DD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4D04AD3-ECBE-4AF4-97A4-B85D4E13ED2D}"/>
              </a:ext>
            </a:extLst>
          </p:cNvPr>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p14="http://schemas.microsoft.com/office/powerpoint/2010/main" val="331653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70BFF2-7570-4521-B425-1839E925E56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D9C3207-2F82-4CF6-8AAA-FF6F9F8B6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F6815E0-4ABD-4354-B1E7-C344FFBA4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8934F9A-E748-4202-9CAA-6354F9EE9F31}"/>
              </a:ext>
            </a:extLst>
          </p:cNvPr>
          <p:cNvSpPr>
            <a:spLocks noGrp="1"/>
          </p:cNvSpPr>
          <p:nvPr>
            <p:ph type="dt" sz="half" idx="10"/>
          </p:nvPr>
        </p:nvSpPr>
        <p:spPr/>
        <p:txBody>
          <a:bodyPr/>
          <a:lstStyle/>
          <a:p>
            <a:fld id="{648D5A06-EFF3-4686-9ADA-E9A82AAB858D}" type="datetimeFigureOut">
              <a:rPr lang="ru-RU" smtClean="0"/>
              <a:pPr/>
              <a:t>20.10.2022</a:t>
            </a:fld>
            <a:endParaRPr lang="ru-RU"/>
          </a:p>
        </p:txBody>
      </p:sp>
      <p:sp>
        <p:nvSpPr>
          <p:cNvPr id="6" name="Нижний колонтитул 5">
            <a:extLst>
              <a:ext uri="{FF2B5EF4-FFF2-40B4-BE49-F238E27FC236}">
                <a16:creationId xmlns:a16="http://schemas.microsoft.com/office/drawing/2014/main" id="{FB80F331-4AA2-44D1-A7B7-2D273442E88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438E648-6980-40EE-8B93-17D40A3CB110}"/>
              </a:ext>
            </a:extLst>
          </p:cNvPr>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p14="http://schemas.microsoft.com/office/powerpoint/2010/main" val="352626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4F5D18-3435-42E4-94DA-69875376B00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326EF58-5221-4683-BFAE-71D34796B5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9C2FD29-254A-4075-A892-A4CA8139C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A1D8819-F4EC-4097-B72C-C18B982406B4}"/>
              </a:ext>
            </a:extLst>
          </p:cNvPr>
          <p:cNvSpPr>
            <a:spLocks noGrp="1"/>
          </p:cNvSpPr>
          <p:nvPr>
            <p:ph type="dt" sz="half" idx="10"/>
          </p:nvPr>
        </p:nvSpPr>
        <p:spPr/>
        <p:txBody>
          <a:bodyPr/>
          <a:lstStyle/>
          <a:p>
            <a:fld id="{648D5A06-EFF3-4686-9ADA-E9A82AAB858D}" type="datetimeFigureOut">
              <a:rPr lang="ru-RU" smtClean="0"/>
              <a:pPr/>
              <a:t>20.10.2022</a:t>
            </a:fld>
            <a:endParaRPr lang="ru-RU"/>
          </a:p>
        </p:txBody>
      </p:sp>
      <p:sp>
        <p:nvSpPr>
          <p:cNvPr id="6" name="Нижний колонтитул 5">
            <a:extLst>
              <a:ext uri="{FF2B5EF4-FFF2-40B4-BE49-F238E27FC236}">
                <a16:creationId xmlns:a16="http://schemas.microsoft.com/office/drawing/2014/main" id="{3430022E-5D2C-4CAC-8DEB-C47A28BFD4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DBD6D48-C12A-4405-8745-24F5CD8CDD5A}"/>
              </a:ext>
            </a:extLst>
          </p:cNvPr>
          <p:cNvSpPr>
            <a:spLocks noGrp="1"/>
          </p:cNvSpPr>
          <p:nvPr>
            <p:ph type="sldNum" sz="quarter" idx="12"/>
          </p:nvPr>
        </p:nvSpPr>
        <p:spPr/>
        <p:txBody>
          <a:bodyPr/>
          <a:lstStyle/>
          <a:p>
            <a:fld id="{E1C976F0-CD73-4F47-A9B2-930CFD701480}" type="slidenum">
              <a:rPr lang="ru-RU" smtClean="0"/>
              <a:pPr/>
              <a:t>‹#›</a:t>
            </a:fld>
            <a:endParaRPr lang="ru-RU"/>
          </a:p>
        </p:txBody>
      </p:sp>
    </p:spTree>
    <p:extLst>
      <p:ext uri="{BB962C8B-B14F-4D97-AF65-F5344CB8AC3E}">
        <p14:creationId xmlns:p14="http://schemas.microsoft.com/office/powerpoint/2010/main" val="72595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8FD603-D462-4019-954E-2F4401DD0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3D79CC9-7201-4366-AC81-82522B12D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98F8077-3CC7-4AA7-BAEE-FAE7E3C742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D5A06-EFF3-4686-9ADA-E9A82AAB858D}" type="datetimeFigureOut">
              <a:rPr lang="ru-RU" smtClean="0"/>
              <a:pPr/>
              <a:t>20.10.2022</a:t>
            </a:fld>
            <a:endParaRPr lang="ru-RU"/>
          </a:p>
        </p:txBody>
      </p:sp>
      <p:sp>
        <p:nvSpPr>
          <p:cNvPr id="5" name="Нижний колонтитул 4">
            <a:extLst>
              <a:ext uri="{FF2B5EF4-FFF2-40B4-BE49-F238E27FC236}">
                <a16:creationId xmlns:a16="http://schemas.microsoft.com/office/drawing/2014/main" id="{BE3D0077-5810-45F9-BC32-BF8503F878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1BA3E9E-81FE-4330-867F-C3CD3AD6AB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976F0-CD73-4F47-A9B2-930CFD701480}" type="slidenum">
              <a:rPr lang="ru-RU" smtClean="0"/>
              <a:pPr/>
              <a:t>‹#›</a:t>
            </a:fld>
            <a:endParaRPr lang="ru-RU"/>
          </a:p>
        </p:txBody>
      </p:sp>
    </p:spTree>
    <p:extLst>
      <p:ext uri="{BB962C8B-B14F-4D97-AF65-F5344CB8AC3E}">
        <p14:creationId xmlns:p14="http://schemas.microsoft.com/office/powerpoint/2010/main" val="2987968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D88D115-2B85-41D4-B122-EF0464FD97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 y="0"/>
            <a:ext cx="12187393" cy="6858000"/>
          </a:xfrm>
          <a:prstGeom prst="rect">
            <a:avLst/>
          </a:prstGeom>
        </p:spPr>
      </p:pic>
      <p:sp>
        <p:nvSpPr>
          <p:cNvPr id="2" name="Заголовок 1">
            <a:extLst>
              <a:ext uri="{FF2B5EF4-FFF2-40B4-BE49-F238E27FC236}">
                <a16:creationId xmlns:a16="http://schemas.microsoft.com/office/drawing/2014/main" id="{44B65DFE-D1FE-41C2-9C4D-E14283E98194}"/>
              </a:ext>
            </a:extLst>
          </p:cNvPr>
          <p:cNvSpPr>
            <a:spLocks noGrp="1"/>
          </p:cNvSpPr>
          <p:nvPr>
            <p:ph type="ctrTitle"/>
          </p:nvPr>
        </p:nvSpPr>
        <p:spPr>
          <a:xfrm>
            <a:off x="5353538" y="2915138"/>
            <a:ext cx="4415693" cy="1938215"/>
          </a:xfrm>
        </p:spPr>
        <p:txBody>
          <a:bodyPr anchor="ctr">
            <a:normAutofit/>
          </a:bodyPr>
          <a:lstStyle/>
          <a:p>
            <a:pPr>
              <a:spcBef>
                <a:spcPts val="1000"/>
              </a:spcBef>
            </a:pPr>
            <a:r>
              <a:rPr lang="ru-RU" sz="2400" dirty="0">
                <a:solidFill>
                  <a:schemeClr val="bg1"/>
                </a:solidFill>
                <a:latin typeface="Arial" panose="020B0604020202020204" pitchFamily="34" charset="0"/>
                <a:ea typeface="+mn-ea"/>
                <a:cs typeface="Arial" panose="020B0604020202020204" pitchFamily="34" charset="0"/>
              </a:rPr>
              <a:t>Форс-мажор</a:t>
            </a:r>
          </a:p>
        </p:txBody>
      </p:sp>
      <p:sp>
        <p:nvSpPr>
          <p:cNvPr id="3" name="Подзаголовок 2">
            <a:extLst>
              <a:ext uri="{FF2B5EF4-FFF2-40B4-BE49-F238E27FC236}">
                <a16:creationId xmlns:a16="http://schemas.microsoft.com/office/drawing/2014/main" id="{5C3B7B0C-875E-42BD-923F-976E2450B205}"/>
              </a:ext>
            </a:extLst>
          </p:cNvPr>
          <p:cNvSpPr>
            <a:spLocks noGrp="1"/>
          </p:cNvSpPr>
          <p:nvPr>
            <p:ph type="subTitle" idx="1"/>
          </p:nvPr>
        </p:nvSpPr>
        <p:spPr>
          <a:xfrm>
            <a:off x="5353538" y="5033108"/>
            <a:ext cx="4415693" cy="1406768"/>
          </a:xfrm>
        </p:spPr>
        <p:txBody>
          <a:bodyPr>
            <a:normAutofit/>
          </a:bodyPr>
          <a:lstStyle/>
          <a:p>
            <a:r>
              <a:rPr lang="ru-RU" sz="1800" dirty="0">
                <a:solidFill>
                  <a:schemeClr val="bg1"/>
                </a:solidFill>
                <a:latin typeface="Arial" panose="020B0604020202020204" pitchFamily="34" charset="0"/>
                <a:cs typeface="Arial" panose="020B0604020202020204" pitchFamily="34" charset="0"/>
              </a:rPr>
              <a:t>Начальник юридического отдела </a:t>
            </a:r>
          </a:p>
          <a:p>
            <a:r>
              <a:rPr lang="ru-RU" sz="1800" dirty="0">
                <a:solidFill>
                  <a:schemeClr val="bg1"/>
                </a:solidFill>
                <a:latin typeface="Arial" panose="020B0604020202020204" pitchFamily="34" charset="0"/>
                <a:cs typeface="Arial" panose="020B0604020202020204" pitchFamily="34" charset="0"/>
              </a:rPr>
              <a:t>Уральской ТПП</a:t>
            </a:r>
          </a:p>
          <a:p>
            <a:r>
              <a:rPr lang="ru-RU" sz="1800" dirty="0">
                <a:solidFill>
                  <a:schemeClr val="bg1"/>
                </a:solidFill>
                <a:latin typeface="Arial" panose="020B0604020202020204" pitchFamily="34" charset="0"/>
                <a:cs typeface="Arial" panose="020B0604020202020204" pitchFamily="34" charset="0"/>
              </a:rPr>
              <a:t>Георгий Тополян</a:t>
            </a:r>
          </a:p>
        </p:txBody>
      </p:sp>
    </p:spTree>
    <p:extLst>
      <p:ext uri="{BB962C8B-B14F-4D97-AF65-F5344CB8AC3E}">
        <p14:creationId xmlns:p14="http://schemas.microsoft.com/office/powerpoint/2010/main" val="117653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D6F5311-A436-42C1-839A-ECDE80B2E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0"/>
            <a:ext cx="12192000" cy="6856617"/>
          </a:xfrm>
          <a:prstGeom prst="rect">
            <a:avLst/>
          </a:prstGeom>
        </p:spPr>
      </p:pic>
      <p:sp>
        <p:nvSpPr>
          <p:cNvPr id="2" name="Заголовок 1">
            <a:extLst>
              <a:ext uri="{FF2B5EF4-FFF2-40B4-BE49-F238E27FC236}">
                <a16:creationId xmlns:a16="http://schemas.microsoft.com/office/drawing/2014/main" id="{4F5BFD81-D024-48C3-A6B5-93B502566258}"/>
              </a:ext>
            </a:extLst>
          </p:cNvPr>
          <p:cNvSpPr>
            <a:spLocks noGrp="1"/>
          </p:cNvSpPr>
          <p:nvPr>
            <p:ph type="title"/>
          </p:nvPr>
        </p:nvSpPr>
        <p:spPr>
          <a:xfrm>
            <a:off x="1383322" y="234463"/>
            <a:ext cx="10425723" cy="507999"/>
          </a:xfrm>
        </p:spPr>
        <p:txBody>
          <a:bodyPr>
            <a:normAutofit/>
          </a:bodyPr>
          <a:lstStyle/>
          <a:p>
            <a:r>
              <a:rPr lang="ru-RU" sz="1800" b="1" dirty="0">
                <a:solidFill>
                  <a:schemeClr val="bg1"/>
                </a:solidFill>
                <a:latin typeface="Arial" panose="020B0604020202020204" pitchFamily="34" charset="0"/>
                <a:cs typeface="Arial" panose="020B0604020202020204" pitchFamily="34" charset="0"/>
              </a:rPr>
              <a:t>Примеры ОНС , попадающие под действие 401 статьи ГК РФ</a:t>
            </a:r>
          </a:p>
        </p:txBody>
      </p:sp>
      <p:sp>
        <p:nvSpPr>
          <p:cNvPr id="12" name="Объект 11">
            <a:extLst>
              <a:ext uri="{FF2B5EF4-FFF2-40B4-BE49-F238E27FC236}">
                <a16:creationId xmlns:a16="http://schemas.microsoft.com/office/drawing/2014/main" id="{AEBC5349-2EFC-4DE7-A1A7-33F5176E0DE4}"/>
              </a:ext>
            </a:extLst>
          </p:cNvPr>
          <p:cNvSpPr>
            <a:spLocks noGrp="1"/>
          </p:cNvSpPr>
          <p:nvPr>
            <p:ph sz="half" idx="1"/>
          </p:nvPr>
        </p:nvSpPr>
        <p:spPr>
          <a:xfrm>
            <a:off x="109416" y="1267097"/>
            <a:ext cx="515816" cy="272534"/>
          </a:xfrm>
        </p:spPr>
        <p:txBody>
          <a:bodyPr>
            <a:noAutofit/>
          </a:bodyPr>
          <a:lstStyle/>
          <a:p>
            <a:pPr marL="0" indent="0" algn="ctr">
              <a:buNone/>
            </a:pPr>
            <a:r>
              <a:rPr lang="ru-RU" sz="1600" b="1" dirty="0">
                <a:solidFill>
                  <a:schemeClr val="bg1"/>
                </a:solidFill>
                <a:latin typeface="Arial" panose="020B0604020202020204" pitchFamily="34" charset="0"/>
                <a:cs typeface="Arial" panose="020B0604020202020204" pitchFamily="34" charset="0"/>
              </a:rPr>
              <a:t>10</a:t>
            </a:r>
          </a:p>
        </p:txBody>
      </p:sp>
      <p:sp>
        <p:nvSpPr>
          <p:cNvPr id="14" name="Объект 13">
            <a:extLst>
              <a:ext uri="{FF2B5EF4-FFF2-40B4-BE49-F238E27FC236}">
                <a16:creationId xmlns:a16="http://schemas.microsoft.com/office/drawing/2014/main" id="{4771A692-3FEC-46FA-B37B-2E21BA13A7D3}"/>
              </a:ext>
            </a:extLst>
          </p:cNvPr>
          <p:cNvSpPr>
            <a:spLocks noGrp="1"/>
          </p:cNvSpPr>
          <p:nvPr>
            <p:ph sz="half" idx="2"/>
          </p:nvPr>
        </p:nvSpPr>
        <p:spPr>
          <a:xfrm>
            <a:off x="1375508" y="1137871"/>
            <a:ext cx="9978292" cy="5039092"/>
          </a:xfrm>
        </p:spPr>
        <p:txBody>
          <a:bodyPr>
            <a:normAutofit/>
          </a:bodyPr>
          <a:lstStyle/>
          <a:p>
            <a:pPr algn="just">
              <a:lnSpc>
                <a:spcPct val="80000"/>
              </a:lnSpc>
              <a:buFontTx/>
              <a:buChar char="-"/>
            </a:pPr>
            <a:r>
              <a:rPr lang="ru-RU" sz="2200" b="1" dirty="0">
                <a:solidFill>
                  <a:srgbClr val="993366"/>
                </a:solidFill>
              </a:rPr>
              <a:t>Санкции ( эмбарго, запреты, распоряжения государственных органов);</a:t>
            </a:r>
          </a:p>
          <a:p>
            <a:pPr algn="just">
              <a:lnSpc>
                <a:spcPct val="80000"/>
              </a:lnSpc>
              <a:buFontTx/>
              <a:buChar char="-"/>
            </a:pPr>
            <a:r>
              <a:rPr lang="ru-RU" sz="2200" b="1" dirty="0">
                <a:solidFill>
                  <a:srgbClr val="993366"/>
                </a:solidFill>
              </a:rPr>
              <a:t>Явления природного характера ( наводнения, землетрясения, оползни и т.п.);</a:t>
            </a:r>
          </a:p>
          <a:p>
            <a:pPr algn="just">
              <a:lnSpc>
                <a:spcPct val="80000"/>
              </a:lnSpc>
              <a:buFontTx/>
              <a:buChar char="-"/>
            </a:pPr>
            <a:r>
              <a:rPr lang="ru-RU" sz="2200" b="1" dirty="0">
                <a:solidFill>
                  <a:srgbClr val="993366"/>
                </a:solidFill>
              </a:rPr>
              <a:t>Эпидемии (</a:t>
            </a:r>
            <a:r>
              <a:rPr lang="ru-RU" sz="2200" b="1" dirty="0" err="1">
                <a:solidFill>
                  <a:srgbClr val="993366"/>
                </a:solidFill>
              </a:rPr>
              <a:t>Ковид</a:t>
            </a:r>
            <a:r>
              <a:rPr lang="ru-RU" sz="2200" b="1" dirty="0">
                <a:solidFill>
                  <a:srgbClr val="993366"/>
                </a:solidFill>
              </a:rPr>
              <a:t>);</a:t>
            </a:r>
          </a:p>
          <a:p>
            <a:pPr algn="just">
              <a:lnSpc>
                <a:spcPct val="80000"/>
              </a:lnSpc>
              <a:buFontTx/>
              <a:buChar char="-"/>
            </a:pPr>
            <a:r>
              <a:rPr lang="ru-RU" sz="2200" b="1" dirty="0">
                <a:solidFill>
                  <a:srgbClr val="993366"/>
                </a:solidFill>
              </a:rPr>
              <a:t>Военные действия ;</a:t>
            </a:r>
          </a:p>
          <a:p>
            <a:pPr algn="just">
              <a:lnSpc>
                <a:spcPct val="80000"/>
              </a:lnSpc>
              <a:buFontTx/>
              <a:buChar char="-"/>
            </a:pPr>
            <a:r>
              <a:rPr lang="ru-RU" sz="2200" b="1" dirty="0">
                <a:solidFill>
                  <a:srgbClr val="993366"/>
                </a:solidFill>
              </a:rPr>
              <a:t>Запретительные акты органов власти.</a:t>
            </a:r>
          </a:p>
        </p:txBody>
      </p:sp>
      <p:pic>
        <p:nvPicPr>
          <p:cNvPr id="1026" name="Picture 2" descr="https://u.9111s.ru/uploads/202107/09/22e9154efbf89ad0bd81f2006a9b81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497" y="3048920"/>
            <a:ext cx="5438503" cy="334870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stretch>
            <a:fillRect/>
          </a:stretch>
        </p:blipFill>
        <p:spPr>
          <a:xfrm>
            <a:off x="-1" y="3269578"/>
            <a:ext cx="5915297" cy="2907383"/>
          </a:xfrm>
          <a:prstGeom prst="rect">
            <a:avLst/>
          </a:prstGeom>
        </p:spPr>
      </p:pic>
    </p:spTree>
    <p:extLst>
      <p:ext uri="{BB962C8B-B14F-4D97-AF65-F5344CB8AC3E}">
        <p14:creationId xmlns:p14="http://schemas.microsoft.com/office/powerpoint/2010/main" val="201584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D6F5311-A436-42C1-839A-ECDE80B2E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6617"/>
          </a:xfrm>
          <a:prstGeom prst="rect">
            <a:avLst/>
          </a:prstGeom>
        </p:spPr>
      </p:pic>
      <p:sp>
        <p:nvSpPr>
          <p:cNvPr id="2" name="Заголовок 1">
            <a:extLst>
              <a:ext uri="{FF2B5EF4-FFF2-40B4-BE49-F238E27FC236}">
                <a16:creationId xmlns:a16="http://schemas.microsoft.com/office/drawing/2014/main" id="{4F5BFD81-D024-48C3-A6B5-93B502566258}"/>
              </a:ext>
            </a:extLst>
          </p:cNvPr>
          <p:cNvSpPr>
            <a:spLocks noGrp="1"/>
          </p:cNvSpPr>
          <p:nvPr>
            <p:ph type="title"/>
          </p:nvPr>
        </p:nvSpPr>
        <p:spPr>
          <a:xfrm>
            <a:off x="1383322" y="234463"/>
            <a:ext cx="10425723" cy="507999"/>
          </a:xfrm>
        </p:spPr>
        <p:txBody>
          <a:bodyPr>
            <a:normAutofit/>
          </a:bodyPr>
          <a:lstStyle/>
          <a:p>
            <a:r>
              <a:rPr lang="ru-RU" sz="2400" b="1" dirty="0">
                <a:solidFill>
                  <a:schemeClr val="bg1"/>
                </a:solidFill>
                <a:latin typeface="+mn-lt"/>
                <a:cs typeface="Arial" panose="020B0604020202020204" pitchFamily="34" charset="0"/>
              </a:rPr>
              <a:t>Форс-мажорная оговорка, ее виды</a:t>
            </a:r>
          </a:p>
        </p:txBody>
      </p:sp>
      <p:sp>
        <p:nvSpPr>
          <p:cNvPr id="12" name="Объект 11">
            <a:extLst>
              <a:ext uri="{FF2B5EF4-FFF2-40B4-BE49-F238E27FC236}">
                <a16:creationId xmlns:a16="http://schemas.microsoft.com/office/drawing/2014/main" id="{AEBC5349-2EFC-4DE7-A1A7-33F5176E0DE4}"/>
              </a:ext>
            </a:extLst>
          </p:cNvPr>
          <p:cNvSpPr>
            <a:spLocks noGrp="1"/>
          </p:cNvSpPr>
          <p:nvPr>
            <p:ph sz="half" idx="1"/>
          </p:nvPr>
        </p:nvSpPr>
        <p:spPr>
          <a:xfrm>
            <a:off x="109416" y="1137871"/>
            <a:ext cx="515816" cy="401760"/>
          </a:xfrm>
        </p:spPr>
        <p:txBody>
          <a:bodyPr>
            <a:normAutofit fontScale="92500" lnSpcReduction="10000"/>
          </a:bodyPr>
          <a:lstStyle/>
          <a:p>
            <a:pPr marL="0" indent="0" algn="ctr">
              <a:buNone/>
            </a:pPr>
            <a:r>
              <a:rPr lang="ru-RU" sz="2000" b="1" dirty="0">
                <a:solidFill>
                  <a:schemeClr val="bg1"/>
                </a:solidFill>
                <a:latin typeface="Arial" panose="020B0604020202020204" pitchFamily="34" charset="0"/>
                <a:cs typeface="Arial" panose="020B0604020202020204" pitchFamily="34" charset="0"/>
              </a:rPr>
              <a:t>11</a:t>
            </a:r>
          </a:p>
        </p:txBody>
      </p:sp>
      <p:sp>
        <p:nvSpPr>
          <p:cNvPr id="14" name="Объект 13">
            <a:extLst>
              <a:ext uri="{FF2B5EF4-FFF2-40B4-BE49-F238E27FC236}">
                <a16:creationId xmlns:a16="http://schemas.microsoft.com/office/drawing/2014/main" id="{4771A692-3FEC-46FA-B37B-2E21BA13A7D3}"/>
              </a:ext>
            </a:extLst>
          </p:cNvPr>
          <p:cNvSpPr>
            <a:spLocks noGrp="1"/>
          </p:cNvSpPr>
          <p:nvPr>
            <p:ph sz="half" idx="2"/>
          </p:nvPr>
        </p:nvSpPr>
        <p:spPr>
          <a:xfrm>
            <a:off x="1375508" y="1137871"/>
            <a:ext cx="9978292" cy="5039092"/>
          </a:xfrm>
        </p:spPr>
        <p:txBody>
          <a:bodyPr>
            <a:normAutofit fontScale="92500" lnSpcReduction="10000"/>
          </a:bodyPr>
          <a:lstStyle/>
          <a:p>
            <a:pPr algn="ctr">
              <a:lnSpc>
                <a:spcPct val="80000"/>
              </a:lnSpc>
              <a:buNone/>
            </a:pPr>
            <a:endParaRPr lang="ru-RU" sz="2200" b="1" dirty="0"/>
          </a:p>
          <a:p>
            <a:pPr algn="just">
              <a:lnSpc>
                <a:spcPct val="100000"/>
              </a:lnSpc>
            </a:pPr>
            <a:r>
              <a:rPr lang="ru-RU" sz="2200" b="1" dirty="0">
                <a:solidFill>
                  <a:srgbClr val="993366"/>
                </a:solidFill>
                <a:latin typeface="Averta Demo PE"/>
              </a:rPr>
              <a:t>Форс-мажорная оговорка отсутствует. </a:t>
            </a:r>
            <a:r>
              <a:rPr lang="ru-RU" sz="2200" dirty="0">
                <a:solidFill>
                  <a:srgbClr val="993366"/>
                </a:solidFill>
                <a:latin typeface="Averta Demo PE"/>
              </a:rPr>
              <a:t>В данном случае – применяется ст. 401 ГК РФ, Венская конвенция о договорам международной купли-продажи 1980. </a:t>
            </a:r>
          </a:p>
          <a:p>
            <a:pPr algn="just">
              <a:lnSpc>
                <a:spcPct val="100000"/>
              </a:lnSpc>
            </a:pPr>
            <a:endParaRPr lang="ru-RU" sz="2200" dirty="0">
              <a:solidFill>
                <a:srgbClr val="993366"/>
              </a:solidFill>
              <a:latin typeface="Averta Demo PE"/>
            </a:endParaRPr>
          </a:p>
          <a:p>
            <a:pPr algn="just">
              <a:lnSpc>
                <a:spcPct val="100000"/>
              </a:lnSpc>
            </a:pPr>
            <a:r>
              <a:rPr lang="ru-RU" sz="2200" b="1" dirty="0">
                <a:solidFill>
                  <a:srgbClr val="993366"/>
                </a:solidFill>
                <a:latin typeface="Averta Demo PE"/>
              </a:rPr>
              <a:t>«Закрытая» форс-мажорная оговорка. </a:t>
            </a:r>
            <a:r>
              <a:rPr lang="ru-RU" sz="2200" dirty="0">
                <a:solidFill>
                  <a:srgbClr val="993366"/>
                </a:solidFill>
                <a:latin typeface="Averta Demo PE"/>
              </a:rPr>
              <a:t>Четко перечислены обстоятельства форс-мажора. Как правило, присутствует оговора «…а именно…».</a:t>
            </a:r>
          </a:p>
          <a:p>
            <a:pPr algn="just">
              <a:lnSpc>
                <a:spcPct val="80000"/>
              </a:lnSpc>
            </a:pPr>
            <a:endParaRPr lang="ru-RU" sz="2200" dirty="0">
              <a:solidFill>
                <a:srgbClr val="993366"/>
              </a:solidFill>
              <a:latin typeface="Averta Demo PE"/>
            </a:endParaRPr>
          </a:p>
          <a:p>
            <a:pPr algn="just">
              <a:lnSpc>
                <a:spcPct val="100000"/>
              </a:lnSpc>
            </a:pPr>
            <a:r>
              <a:rPr lang="ru-RU" sz="2200" b="1" dirty="0">
                <a:solidFill>
                  <a:srgbClr val="993366"/>
                </a:solidFill>
                <a:latin typeface="Averta Demo PE"/>
              </a:rPr>
              <a:t>«Открытая» форс-мажорная оговорка. </a:t>
            </a:r>
            <a:r>
              <a:rPr lang="ru-RU" sz="2200" dirty="0">
                <a:solidFill>
                  <a:srgbClr val="993366"/>
                </a:solidFill>
                <a:latin typeface="Averta Demo PE"/>
              </a:rPr>
              <a:t>Перечень обстоятельств форс-мажора не ограничен, Как правило присутствует оговорка «…в том числе…»</a:t>
            </a:r>
          </a:p>
          <a:p>
            <a:pPr algn="just">
              <a:lnSpc>
                <a:spcPct val="100000"/>
              </a:lnSpc>
            </a:pPr>
            <a:r>
              <a:rPr lang="ru-RU" sz="2200" dirty="0">
                <a:solidFill>
                  <a:srgbClr val="993366"/>
                </a:solidFill>
                <a:latin typeface="Averta Demo PE"/>
              </a:rPr>
              <a:t>Международная торговая палата (</a:t>
            </a:r>
            <a:r>
              <a:rPr lang="en-US" sz="2200" dirty="0">
                <a:solidFill>
                  <a:srgbClr val="993366"/>
                </a:solidFill>
                <a:latin typeface="Averta Demo PE"/>
              </a:rPr>
              <a:t>ICC)</a:t>
            </a:r>
            <a:r>
              <a:rPr lang="ru-RU" sz="2200" dirty="0">
                <a:solidFill>
                  <a:srgbClr val="993366"/>
                </a:solidFill>
                <a:latin typeface="Averta Demo PE"/>
              </a:rPr>
              <a:t> обновила оговорки о форс-мажоре и существенном изменении обстоятельств. </a:t>
            </a:r>
          </a:p>
          <a:p>
            <a:pPr marL="0" indent="0" algn="just">
              <a:lnSpc>
                <a:spcPct val="80000"/>
              </a:lnSpc>
              <a:buNone/>
            </a:pPr>
            <a:r>
              <a:rPr lang="ru-RU" sz="2200" dirty="0">
                <a:solidFill>
                  <a:srgbClr val="993366"/>
                </a:solidFill>
                <a:latin typeface="Averta Demo PE"/>
              </a:rPr>
              <a:t>   Существуют 2 формы оговорок:</a:t>
            </a:r>
          </a:p>
          <a:p>
            <a:pPr algn="just">
              <a:lnSpc>
                <a:spcPct val="80000"/>
              </a:lnSpc>
              <a:buFontTx/>
              <a:buChar char="-"/>
            </a:pPr>
            <a:r>
              <a:rPr lang="ru-RU" sz="2200" dirty="0">
                <a:solidFill>
                  <a:srgbClr val="993366"/>
                </a:solidFill>
                <a:latin typeface="Averta Demo PE"/>
              </a:rPr>
              <a:t>Полная</a:t>
            </a:r>
          </a:p>
          <a:p>
            <a:pPr algn="just">
              <a:lnSpc>
                <a:spcPct val="80000"/>
              </a:lnSpc>
              <a:buFontTx/>
              <a:buChar char="-"/>
            </a:pPr>
            <a:r>
              <a:rPr lang="ru-RU" sz="2200" dirty="0">
                <a:solidFill>
                  <a:srgbClr val="993366"/>
                </a:solidFill>
                <a:latin typeface="Averta Demo PE"/>
              </a:rPr>
              <a:t>Краткая</a:t>
            </a:r>
          </a:p>
        </p:txBody>
      </p:sp>
    </p:spTree>
    <p:extLst>
      <p:ext uri="{BB962C8B-B14F-4D97-AF65-F5344CB8AC3E}">
        <p14:creationId xmlns:p14="http://schemas.microsoft.com/office/powerpoint/2010/main" val="393371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D6F5311-A436-42C1-839A-ECDE80B2E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6617"/>
          </a:xfrm>
          <a:prstGeom prst="rect">
            <a:avLst/>
          </a:prstGeom>
        </p:spPr>
      </p:pic>
      <p:sp>
        <p:nvSpPr>
          <p:cNvPr id="2" name="Заголовок 1">
            <a:extLst>
              <a:ext uri="{FF2B5EF4-FFF2-40B4-BE49-F238E27FC236}">
                <a16:creationId xmlns:a16="http://schemas.microsoft.com/office/drawing/2014/main" id="{4F5BFD81-D024-48C3-A6B5-93B502566258}"/>
              </a:ext>
            </a:extLst>
          </p:cNvPr>
          <p:cNvSpPr>
            <a:spLocks noGrp="1"/>
          </p:cNvSpPr>
          <p:nvPr>
            <p:ph type="title"/>
          </p:nvPr>
        </p:nvSpPr>
        <p:spPr>
          <a:xfrm>
            <a:off x="1383322" y="234463"/>
            <a:ext cx="10425723" cy="507999"/>
          </a:xfrm>
        </p:spPr>
        <p:txBody>
          <a:bodyPr>
            <a:normAutofit/>
          </a:bodyPr>
          <a:lstStyle/>
          <a:p>
            <a:r>
              <a:rPr lang="ru-RU" sz="2000" b="1" dirty="0">
                <a:solidFill>
                  <a:schemeClr val="bg1"/>
                </a:solidFill>
                <a:latin typeface="+mn-lt"/>
              </a:rPr>
              <a:t>Оформление и подтверждение. Как признать ситуацию форс-мажором?</a:t>
            </a:r>
            <a:endParaRPr lang="ru-RU" sz="2000" b="1" dirty="0">
              <a:solidFill>
                <a:schemeClr val="bg1"/>
              </a:solidFill>
              <a:latin typeface="+mn-lt"/>
              <a:cs typeface="Arial" panose="020B0604020202020204" pitchFamily="34" charset="0"/>
            </a:endParaRPr>
          </a:p>
        </p:txBody>
      </p:sp>
      <p:sp>
        <p:nvSpPr>
          <p:cNvPr id="12" name="Объект 11">
            <a:extLst>
              <a:ext uri="{FF2B5EF4-FFF2-40B4-BE49-F238E27FC236}">
                <a16:creationId xmlns:a16="http://schemas.microsoft.com/office/drawing/2014/main" id="{AEBC5349-2EFC-4DE7-A1A7-33F5176E0DE4}"/>
              </a:ext>
            </a:extLst>
          </p:cNvPr>
          <p:cNvSpPr>
            <a:spLocks noGrp="1"/>
          </p:cNvSpPr>
          <p:nvPr>
            <p:ph sz="half" idx="1"/>
          </p:nvPr>
        </p:nvSpPr>
        <p:spPr>
          <a:xfrm>
            <a:off x="109416" y="1137871"/>
            <a:ext cx="515816" cy="401760"/>
          </a:xfrm>
        </p:spPr>
        <p:txBody>
          <a:bodyPr>
            <a:normAutofit/>
          </a:bodyPr>
          <a:lstStyle/>
          <a:p>
            <a:pPr marL="0" indent="0" algn="ctr">
              <a:buNone/>
            </a:pPr>
            <a:r>
              <a:rPr lang="ru-RU" sz="1600" b="1" dirty="0">
                <a:solidFill>
                  <a:schemeClr val="bg1"/>
                </a:solidFill>
                <a:latin typeface="Arial" panose="020B0604020202020204" pitchFamily="34" charset="0"/>
                <a:cs typeface="Arial" panose="020B0604020202020204" pitchFamily="34" charset="0"/>
              </a:rPr>
              <a:t>12</a:t>
            </a:r>
          </a:p>
        </p:txBody>
      </p:sp>
      <p:sp>
        <p:nvSpPr>
          <p:cNvPr id="14" name="Объект 13">
            <a:extLst>
              <a:ext uri="{FF2B5EF4-FFF2-40B4-BE49-F238E27FC236}">
                <a16:creationId xmlns:a16="http://schemas.microsoft.com/office/drawing/2014/main" id="{4771A692-3FEC-46FA-B37B-2E21BA13A7D3}"/>
              </a:ext>
            </a:extLst>
          </p:cNvPr>
          <p:cNvSpPr>
            <a:spLocks noGrp="1"/>
          </p:cNvSpPr>
          <p:nvPr>
            <p:ph sz="half" idx="2"/>
          </p:nvPr>
        </p:nvSpPr>
        <p:spPr>
          <a:xfrm>
            <a:off x="5796113" y="1137870"/>
            <a:ext cx="5594698" cy="5171489"/>
          </a:xfrm>
        </p:spPr>
        <p:txBody>
          <a:bodyPr>
            <a:normAutofit/>
          </a:bodyPr>
          <a:lstStyle/>
          <a:p>
            <a:pPr algn="just">
              <a:lnSpc>
                <a:spcPct val="80000"/>
              </a:lnSpc>
              <a:buNone/>
            </a:pPr>
            <a:r>
              <a:rPr lang="ru-RU" sz="2200" b="1" dirty="0"/>
              <a:t>    </a:t>
            </a:r>
          </a:p>
          <a:p>
            <a:pPr algn="just">
              <a:lnSpc>
                <a:spcPct val="80000"/>
              </a:lnSpc>
              <a:buNone/>
            </a:pPr>
            <a:r>
              <a:rPr lang="ru-RU" sz="1800" b="1" dirty="0">
                <a:solidFill>
                  <a:srgbClr val="993366"/>
                </a:solidFill>
                <a:latin typeface="Averta Demo PE"/>
              </a:rPr>
              <a:t>Если имеет место ситуация форс-мажора :</a:t>
            </a:r>
          </a:p>
          <a:p>
            <a:pPr>
              <a:lnSpc>
                <a:spcPct val="80000"/>
              </a:lnSpc>
            </a:pPr>
            <a:r>
              <a:rPr lang="ru-RU" sz="1800" dirty="0">
                <a:solidFill>
                  <a:srgbClr val="993366"/>
                </a:solidFill>
                <a:latin typeface="Averta Demo PE"/>
              </a:rPr>
              <a:t>Предприятие освобождается от штрафных санкций по договору\контракту;</a:t>
            </a:r>
          </a:p>
          <a:p>
            <a:pPr>
              <a:lnSpc>
                <a:spcPct val="80000"/>
              </a:lnSpc>
            </a:pPr>
            <a:r>
              <a:rPr lang="ru-RU" sz="1800" dirty="0">
                <a:solidFill>
                  <a:srgbClr val="993366"/>
                </a:solidFill>
                <a:latin typeface="Averta Demo PE"/>
              </a:rPr>
              <a:t>Предприятие освобождается от административной ответственности;</a:t>
            </a:r>
          </a:p>
          <a:p>
            <a:pPr>
              <a:lnSpc>
                <a:spcPct val="80000"/>
              </a:lnSpc>
            </a:pPr>
            <a:r>
              <a:rPr lang="ru-RU" sz="1800" dirty="0">
                <a:solidFill>
                  <a:srgbClr val="993366"/>
                </a:solidFill>
                <a:latin typeface="Averta Demo PE"/>
              </a:rPr>
              <a:t>Предприятие избежит попадания в реестр недобросовестных поставщиков.</a:t>
            </a:r>
          </a:p>
          <a:p>
            <a:pPr marL="0" indent="0" algn="ctr">
              <a:lnSpc>
                <a:spcPct val="80000"/>
              </a:lnSpc>
              <a:buNone/>
            </a:pPr>
            <a:r>
              <a:rPr lang="ru-RU" sz="1800" b="1" dirty="0">
                <a:solidFill>
                  <a:srgbClr val="993366"/>
                </a:solidFill>
                <a:latin typeface="Averta Demo PE"/>
              </a:rPr>
              <a:t>Доказываем:</a:t>
            </a:r>
          </a:p>
          <a:p>
            <a:pPr marL="457200" indent="-457200">
              <a:lnSpc>
                <a:spcPct val="80000"/>
              </a:lnSpc>
              <a:buAutoNum type="arabicPeriod"/>
            </a:pPr>
            <a:r>
              <a:rPr lang="ru-RU" sz="1800" dirty="0">
                <a:solidFill>
                  <a:srgbClr val="993366"/>
                </a:solidFill>
                <a:latin typeface="Averta Demo PE"/>
              </a:rPr>
              <a:t>Наличие и продолжительность обстоятельств непреодолимой силы;</a:t>
            </a:r>
          </a:p>
          <a:p>
            <a:pPr marL="457200" indent="-457200">
              <a:lnSpc>
                <a:spcPct val="80000"/>
              </a:lnSpc>
              <a:buAutoNum type="arabicPeriod"/>
            </a:pPr>
            <a:r>
              <a:rPr lang="ru-RU" sz="1800" dirty="0">
                <a:solidFill>
                  <a:srgbClr val="993366"/>
                </a:solidFill>
                <a:latin typeface="Averta Demo PE"/>
              </a:rPr>
              <a:t>Причинно-следственную связь между обстоятельствами непреодолимой силы и невозможностью исполнения обязательств;</a:t>
            </a:r>
          </a:p>
          <a:p>
            <a:pPr marL="457200" indent="-457200">
              <a:lnSpc>
                <a:spcPct val="80000"/>
              </a:lnSpc>
              <a:buAutoNum type="arabicPeriod"/>
            </a:pPr>
            <a:r>
              <a:rPr lang="ru-RU" sz="1800" dirty="0">
                <a:solidFill>
                  <a:srgbClr val="993366"/>
                </a:solidFill>
                <a:latin typeface="Averta Demo PE"/>
              </a:rPr>
              <a:t>Добросовестность лица - принятие  мер для предотвращения (минимизации) возможных рисков.</a:t>
            </a:r>
          </a:p>
        </p:txBody>
      </p:sp>
      <p:pic>
        <p:nvPicPr>
          <p:cNvPr id="3" name="Рисунок 2"/>
          <p:cNvPicPr>
            <a:picLocks noChangeAspect="1"/>
          </p:cNvPicPr>
          <p:nvPr/>
        </p:nvPicPr>
        <p:blipFill>
          <a:blip r:embed="rId3"/>
          <a:stretch>
            <a:fillRect/>
          </a:stretch>
        </p:blipFill>
        <p:spPr>
          <a:xfrm>
            <a:off x="0" y="2947013"/>
            <a:ext cx="5686697" cy="3909604"/>
          </a:xfrm>
          <a:prstGeom prst="rect">
            <a:avLst/>
          </a:prstGeom>
        </p:spPr>
      </p:pic>
    </p:spTree>
    <p:extLst>
      <p:ext uri="{BB962C8B-B14F-4D97-AF65-F5344CB8AC3E}">
        <p14:creationId xmlns:p14="http://schemas.microsoft.com/office/powerpoint/2010/main" val="3933716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D6F5311-A436-42C1-839A-ECDE80B2E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3"/>
            <a:ext cx="12192000" cy="6856617"/>
          </a:xfrm>
          <a:prstGeom prst="rect">
            <a:avLst/>
          </a:prstGeom>
        </p:spPr>
      </p:pic>
      <p:sp>
        <p:nvSpPr>
          <p:cNvPr id="2" name="Заголовок 1">
            <a:extLst>
              <a:ext uri="{FF2B5EF4-FFF2-40B4-BE49-F238E27FC236}">
                <a16:creationId xmlns:a16="http://schemas.microsoft.com/office/drawing/2014/main" id="{4F5BFD81-D024-48C3-A6B5-93B502566258}"/>
              </a:ext>
            </a:extLst>
          </p:cNvPr>
          <p:cNvSpPr>
            <a:spLocks noGrp="1"/>
          </p:cNvSpPr>
          <p:nvPr>
            <p:ph type="title"/>
          </p:nvPr>
        </p:nvSpPr>
        <p:spPr>
          <a:xfrm>
            <a:off x="1383322" y="234463"/>
            <a:ext cx="10425723" cy="507999"/>
          </a:xfrm>
        </p:spPr>
        <p:txBody>
          <a:bodyPr>
            <a:normAutofit/>
          </a:bodyPr>
          <a:lstStyle/>
          <a:p>
            <a:r>
              <a:rPr lang="ru-RU" sz="2400" b="1" dirty="0">
                <a:solidFill>
                  <a:schemeClr val="bg1"/>
                </a:solidFill>
                <a:latin typeface="+mn-lt"/>
                <a:cs typeface="Arial" panose="020B0604020202020204" pitchFamily="34" charset="0"/>
              </a:rPr>
              <a:t>Первоочередные действия</a:t>
            </a:r>
          </a:p>
        </p:txBody>
      </p:sp>
      <p:sp>
        <p:nvSpPr>
          <p:cNvPr id="12" name="Объект 11">
            <a:extLst>
              <a:ext uri="{FF2B5EF4-FFF2-40B4-BE49-F238E27FC236}">
                <a16:creationId xmlns:a16="http://schemas.microsoft.com/office/drawing/2014/main" id="{AEBC5349-2EFC-4DE7-A1A7-33F5176E0DE4}"/>
              </a:ext>
            </a:extLst>
          </p:cNvPr>
          <p:cNvSpPr>
            <a:spLocks noGrp="1"/>
          </p:cNvSpPr>
          <p:nvPr>
            <p:ph sz="half" idx="1"/>
          </p:nvPr>
        </p:nvSpPr>
        <p:spPr>
          <a:xfrm>
            <a:off x="109416" y="1137871"/>
            <a:ext cx="515816" cy="401760"/>
          </a:xfrm>
        </p:spPr>
        <p:txBody>
          <a:bodyPr>
            <a:normAutofit lnSpcReduction="10000"/>
          </a:bodyPr>
          <a:lstStyle/>
          <a:p>
            <a:pPr marL="0" indent="0" algn="ctr">
              <a:buNone/>
            </a:pPr>
            <a:r>
              <a:rPr lang="ru-RU" sz="2000" b="1" dirty="0">
                <a:solidFill>
                  <a:schemeClr val="bg1"/>
                </a:solidFill>
                <a:latin typeface="Arial" panose="020B0604020202020204" pitchFamily="34" charset="0"/>
                <a:cs typeface="Arial" panose="020B0604020202020204" pitchFamily="34" charset="0"/>
              </a:rPr>
              <a:t>13</a:t>
            </a:r>
          </a:p>
        </p:txBody>
      </p:sp>
      <p:sp>
        <p:nvSpPr>
          <p:cNvPr id="14" name="Объект 13">
            <a:extLst>
              <a:ext uri="{FF2B5EF4-FFF2-40B4-BE49-F238E27FC236}">
                <a16:creationId xmlns:a16="http://schemas.microsoft.com/office/drawing/2014/main" id="{4771A692-3FEC-46FA-B37B-2E21BA13A7D3}"/>
              </a:ext>
            </a:extLst>
          </p:cNvPr>
          <p:cNvSpPr>
            <a:spLocks noGrp="1"/>
          </p:cNvSpPr>
          <p:nvPr>
            <p:ph sz="half" idx="2"/>
          </p:nvPr>
        </p:nvSpPr>
        <p:spPr>
          <a:xfrm>
            <a:off x="1375509" y="1137871"/>
            <a:ext cx="9845486" cy="3408003"/>
          </a:xfrm>
        </p:spPr>
        <p:txBody>
          <a:bodyPr>
            <a:normAutofit lnSpcReduction="10000"/>
          </a:bodyPr>
          <a:lstStyle/>
          <a:p>
            <a:pPr marL="457200" indent="-457200" algn="just">
              <a:lnSpc>
                <a:spcPct val="80000"/>
              </a:lnSpc>
              <a:buNone/>
            </a:pPr>
            <a:r>
              <a:rPr lang="ru-RU" sz="2200" b="1" dirty="0"/>
              <a:t>      </a:t>
            </a:r>
          </a:p>
          <a:p>
            <a:pPr marL="457200" indent="-457200" algn="just">
              <a:lnSpc>
                <a:spcPct val="80000"/>
              </a:lnSpc>
              <a:buNone/>
            </a:pPr>
            <a:r>
              <a:rPr lang="ru-RU" sz="2400" dirty="0">
                <a:solidFill>
                  <a:srgbClr val="993366"/>
                </a:solidFill>
                <a:latin typeface="Averta Demo PE"/>
              </a:rPr>
              <a:t>       </a:t>
            </a:r>
            <a:r>
              <a:rPr lang="ru-RU" sz="2400" b="1" dirty="0">
                <a:solidFill>
                  <a:srgbClr val="993366"/>
                </a:solidFill>
                <a:latin typeface="Averta Demo PE"/>
              </a:rPr>
              <a:t>Что нужно сделать при возникновении форс-мажора?</a:t>
            </a:r>
          </a:p>
          <a:p>
            <a:pPr marL="457200" indent="-457200" algn="just">
              <a:lnSpc>
                <a:spcPct val="80000"/>
              </a:lnSpc>
              <a:buNone/>
            </a:pPr>
            <a:r>
              <a:rPr lang="ru-RU" sz="2400" dirty="0">
                <a:solidFill>
                  <a:srgbClr val="993366"/>
                </a:solidFill>
                <a:latin typeface="Averta Demo PE"/>
              </a:rPr>
              <a:t>1.	Незамедлительно уведомить контрагента. В уведомлении необходимо указать, какие обязательства не возможно исполнить, в связи с чем наступила невозможность исполнения.</a:t>
            </a:r>
          </a:p>
          <a:p>
            <a:pPr marL="457200" indent="-457200" algn="just">
              <a:lnSpc>
                <a:spcPct val="80000"/>
              </a:lnSpc>
              <a:buNone/>
            </a:pPr>
            <a:r>
              <a:rPr lang="ru-RU" sz="2400" dirty="0">
                <a:solidFill>
                  <a:srgbClr val="993366"/>
                </a:solidFill>
                <a:latin typeface="Averta Demo PE"/>
              </a:rPr>
              <a:t>2.	Принять меры к сбору подтверждающих документов.</a:t>
            </a:r>
          </a:p>
          <a:p>
            <a:pPr marL="457200" indent="-457200" algn="just">
              <a:lnSpc>
                <a:spcPct val="80000"/>
              </a:lnSpc>
              <a:buNone/>
            </a:pPr>
            <a:r>
              <a:rPr lang="ru-RU" sz="2400" dirty="0">
                <a:solidFill>
                  <a:srgbClr val="993366"/>
                </a:solidFill>
                <a:latin typeface="Averta Demo PE"/>
              </a:rPr>
              <a:t>3.	</a:t>
            </a:r>
            <a:r>
              <a:rPr lang="ru-RU" sz="2400" b="1" dirty="0">
                <a:solidFill>
                  <a:srgbClr val="993366"/>
                </a:solidFill>
                <a:latin typeface="Averta Demo PE"/>
              </a:rPr>
              <a:t>ВСТУПИТЬ В ПЕРЕПИСКУ!</a:t>
            </a:r>
          </a:p>
          <a:p>
            <a:pPr marL="457200" indent="-457200" algn="just">
              <a:lnSpc>
                <a:spcPct val="80000"/>
              </a:lnSpc>
              <a:buNone/>
            </a:pPr>
            <a:r>
              <a:rPr lang="ru-RU" sz="2400" dirty="0">
                <a:solidFill>
                  <a:srgbClr val="993366"/>
                </a:solidFill>
                <a:latin typeface="Averta Demo PE"/>
              </a:rPr>
              <a:t>4.	</a:t>
            </a:r>
            <a:r>
              <a:rPr lang="ru-RU" sz="2400" b="1" dirty="0">
                <a:solidFill>
                  <a:srgbClr val="993366"/>
                </a:solidFill>
                <a:latin typeface="Averta Demo PE"/>
              </a:rPr>
              <a:t>Обратиться в ТПП за консультацией</a:t>
            </a:r>
            <a:r>
              <a:rPr lang="ru-RU" sz="2400" dirty="0">
                <a:solidFill>
                  <a:srgbClr val="993366"/>
                </a:solidFill>
                <a:latin typeface="Averta Demo PE"/>
              </a:rPr>
              <a:t>. Направить заявление с приложением документов для возможного оформления заключения о форс-мажоре.</a:t>
            </a:r>
            <a:endParaRPr lang="ru-RU" sz="2200" dirty="0">
              <a:solidFill>
                <a:srgbClr val="993366"/>
              </a:solidFill>
              <a:latin typeface="Averta Demo PE"/>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456" y="4715691"/>
            <a:ext cx="5421087" cy="2142309"/>
          </a:xfrm>
          <a:prstGeom prst="rect">
            <a:avLst/>
          </a:prstGeom>
        </p:spPr>
      </p:pic>
    </p:spTree>
    <p:extLst>
      <p:ext uri="{BB962C8B-B14F-4D97-AF65-F5344CB8AC3E}">
        <p14:creationId xmlns:p14="http://schemas.microsoft.com/office/powerpoint/2010/main" val="3933716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D6F5311-A436-42C1-839A-ECDE80B2E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3"/>
            <a:ext cx="12192000" cy="6856617"/>
          </a:xfrm>
          <a:prstGeom prst="rect">
            <a:avLst/>
          </a:prstGeom>
        </p:spPr>
      </p:pic>
      <p:sp>
        <p:nvSpPr>
          <p:cNvPr id="2" name="Заголовок 1">
            <a:extLst>
              <a:ext uri="{FF2B5EF4-FFF2-40B4-BE49-F238E27FC236}">
                <a16:creationId xmlns:a16="http://schemas.microsoft.com/office/drawing/2014/main" id="{4F5BFD81-D024-48C3-A6B5-93B502566258}"/>
              </a:ext>
            </a:extLst>
          </p:cNvPr>
          <p:cNvSpPr>
            <a:spLocks noGrp="1"/>
          </p:cNvSpPr>
          <p:nvPr>
            <p:ph type="title"/>
          </p:nvPr>
        </p:nvSpPr>
        <p:spPr>
          <a:xfrm>
            <a:off x="1383322" y="234463"/>
            <a:ext cx="10425723" cy="507999"/>
          </a:xfrm>
        </p:spPr>
        <p:txBody>
          <a:bodyPr>
            <a:noAutofit/>
          </a:bodyPr>
          <a:lstStyle/>
          <a:p>
            <a:r>
              <a:rPr lang="ru-RU" sz="1800" b="1" dirty="0">
                <a:solidFill>
                  <a:schemeClr val="bg1"/>
                </a:solidFill>
                <a:latin typeface="+mn-lt"/>
              </a:rPr>
              <a:t>Документы, необходимые для составления Уральской ТПП заключения о непреодолимой силе (форс-мажоре). </a:t>
            </a:r>
            <a:r>
              <a:rPr lang="ru-RU" sz="1800" b="1" dirty="0">
                <a:solidFill>
                  <a:schemeClr val="bg1"/>
                </a:solidFill>
                <a:latin typeface="+mn-lt"/>
                <a:cs typeface="Arial" panose="020B0604020202020204" pitchFamily="34" charset="0"/>
              </a:rPr>
              <a:t> </a:t>
            </a:r>
          </a:p>
        </p:txBody>
      </p:sp>
      <p:sp>
        <p:nvSpPr>
          <p:cNvPr id="12" name="Объект 11">
            <a:extLst>
              <a:ext uri="{FF2B5EF4-FFF2-40B4-BE49-F238E27FC236}">
                <a16:creationId xmlns:a16="http://schemas.microsoft.com/office/drawing/2014/main" id="{AEBC5349-2EFC-4DE7-A1A7-33F5176E0DE4}"/>
              </a:ext>
            </a:extLst>
          </p:cNvPr>
          <p:cNvSpPr>
            <a:spLocks noGrp="1"/>
          </p:cNvSpPr>
          <p:nvPr>
            <p:ph sz="half" idx="1"/>
          </p:nvPr>
        </p:nvSpPr>
        <p:spPr>
          <a:xfrm>
            <a:off x="109416" y="1137871"/>
            <a:ext cx="515816" cy="401760"/>
          </a:xfrm>
        </p:spPr>
        <p:txBody>
          <a:bodyPr>
            <a:noAutofit/>
          </a:bodyPr>
          <a:lstStyle/>
          <a:p>
            <a:pPr marL="0" indent="0" algn="ctr">
              <a:buNone/>
            </a:pPr>
            <a:r>
              <a:rPr lang="ru-RU" sz="1600" b="1" dirty="0">
                <a:solidFill>
                  <a:schemeClr val="bg1"/>
                </a:solidFill>
                <a:latin typeface="Arial" panose="020B0604020202020204" pitchFamily="34" charset="0"/>
                <a:cs typeface="Arial" panose="020B0604020202020204" pitchFamily="34" charset="0"/>
              </a:rPr>
              <a:t>14</a:t>
            </a:r>
          </a:p>
        </p:txBody>
      </p:sp>
      <p:sp>
        <p:nvSpPr>
          <p:cNvPr id="14" name="Объект 13">
            <a:extLst>
              <a:ext uri="{FF2B5EF4-FFF2-40B4-BE49-F238E27FC236}">
                <a16:creationId xmlns:a16="http://schemas.microsoft.com/office/drawing/2014/main" id="{4771A692-3FEC-46FA-B37B-2E21BA13A7D3}"/>
              </a:ext>
            </a:extLst>
          </p:cNvPr>
          <p:cNvSpPr>
            <a:spLocks noGrp="1"/>
          </p:cNvSpPr>
          <p:nvPr>
            <p:ph sz="half" idx="2"/>
          </p:nvPr>
        </p:nvSpPr>
        <p:spPr>
          <a:xfrm>
            <a:off x="1071154" y="742463"/>
            <a:ext cx="10282645" cy="4077732"/>
          </a:xfrm>
        </p:spPr>
        <p:txBody>
          <a:bodyPr>
            <a:normAutofit fontScale="77500" lnSpcReduction="20000"/>
          </a:bodyPr>
          <a:lstStyle/>
          <a:p>
            <a:pPr marL="457200" indent="-457200" algn="just">
              <a:lnSpc>
                <a:spcPct val="80000"/>
              </a:lnSpc>
              <a:buNone/>
            </a:pPr>
            <a:r>
              <a:rPr lang="ru-RU" sz="2200" b="1" dirty="0"/>
              <a:t>      </a:t>
            </a:r>
          </a:p>
          <a:p>
            <a:pPr marL="457200" indent="-457200" algn="ctr">
              <a:lnSpc>
                <a:spcPct val="80000"/>
              </a:lnSpc>
              <a:buNone/>
            </a:pPr>
            <a:r>
              <a:rPr lang="ru-RU" sz="2200" dirty="0">
                <a:solidFill>
                  <a:srgbClr val="993366"/>
                </a:solidFill>
                <a:latin typeface="Averta Demo PE"/>
              </a:rPr>
              <a:t>       </a:t>
            </a:r>
          </a:p>
          <a:p>
            <a:pPr marL="457200" indent="-457200" algn="ctr">
              <a:lnSpc>
                <a:spcPct val="80000"/>
              </a:lnSpc>
              <a:buNone/>
            </a:pPr>
            <a:r>
              <a:rPr lang="ru-RU" sz="2200" b="1" dirty="0">
                <a:solidFill>
                  <a:srgbClr val="993366"/>
                </a:solidFill>
                <a:latin typeface="Averta Demo PE"/>
              </a:rPr>
              <a:t>       Каждый случай индивидуален. Первоначально понадобятся</a:t>
            </a:r>
            <a:r>
              <a:rPr lang="ru-RU" sz="2200" dirty="0">
                <a:solidFill>
                  <a:srgbClr val="993366"/>
                </a:solidFill>
                <a:latin typeface="Averta Demo PE"/>
              </a:rPr>
              <a:t>: </a:t>
            </a:r>
          </a:p>
          <a:p>
            <a:pPr>
              <a:lnSpc>
                <a:spcPct val="110000"/>
              </a:lnSpc>
            </a:pPr>
            <a:r>
              <a:rPr lang="ru-RU" sz="2200" dirty="0">
                <a:solidFill>
                  <a:srgbClr val="993366"/>
                </a:solidFill>
                <a:latin typeface="Averta Demo PE"/>
              </a:rPr>
              <a:t>заявление на бланке организации с изложением обстоятельств форс-мажора.</a:t>
            </a:r>
          </a:p>
          <a:p>
            <a:pPr>
              <a:lnSpc>
                <a:spcPct val="110000"/>
              </a:lnSpc>
            </a:pPr>
            <a:r>
              <a:rPr lang="ru-RU" sz="2200" dirty="0">
                <a:solidFill>
                  <a:srgbClr val="993366"/>
                </a:solidFill>
                <a:latin typeface="Averta Demo PE"/>
              </a:rPr>
              <a:t>контракт/контракты, по которому имел место форс-мажор.</a:t>
            </a:r>
          </a:p>
          <a:p>
            <a:pPr>
              <a:lnSpc>
                <a:spcPct val="110000"/>
              </a:lnSpc>
            </a:pPr>
            <a:r>
              <a:rPr lang="ru-RU" sz="2200" dirty="0">
                <a:solidFill>
                  <a:srgbClr val="993366"/>
                </a:solidFill>
                <a:latin typeface="Averta Demo PE"/>
              </a:rPr>
              <a:t>документы, подтверждающие обстоятельство форс-мажора (справка о погодных условиях, нормативный или не нормативный акт).</a:t>
            </a:r>
          </a:p>
          <a:p>
            <a:pPr algn="ctr">
              <a:lnSpc>
                <a:spcPct val="80000"/>
              </a:lnSpc>
            </a:pPr>
            <a:endParaRPr lang="ru-RU" sz="2200" dirty="0">
              <a:solidFill>
                <a:srgbClr val="993366"/>
              </a:solidFill>
              <a:latin typeface="Averta Demo PE"/>
            </a:endParaRPr>
          </a:p>
          <a:p>
            <a:pPr marL="457200" indent="-457200" algn="ctr">
              <a:lnSpc>
                <a:spcPct val="80000"/>
              </a:lnSpc>
              <a:buNone/>
            </a:pPr>
            <a:r>
              <a:rPr lang="ru-RU" sz="2200" dirty="0">
                <a:solidFill>
                  <a:srgbClr val="993366"/>
                </a:solidFill>
                <a:latin typeface="Averta Demo PE"/>
              </a:rPr>
              <a:t>                </a:t>
            </a:r>
            <a:r>
              <a:rPr lang="ru-RU" sz="2200" b="1" dirty="0">
                <a:solidFill>
                  <a:srgbClr val="993366"/>
                </a:solidFill>
                <a:latin typeface="Averta Demo PE"/>
              </a:rPr>
              <a:t>ЗАКЛЮЧЕНИЕ ТПП ИСКЛЮЧИТЕЛЬНО НА ОСНОВАНИИ,</a:t>
            </a:r>
          </a:p>
          <a:p>
            <a:pPr marL="457200" indent="-457200" algn="ctr">
              <a:lnSpc>
                <a:spcPct val="80000"/>
              </a:lnSpc>
              <a:buNone/>
            </a:pPr>
            <a:r>
              <a:rPr lang="ru-RU" sz="2200" b="1" dirty="0">
                <a:solidFill>
                  <a:srgbClr val="993366"/>
                </a:solidFill>
                <a:latin typeface="Averta Demo PE"/>
              </a:rPr>
              <a:t>                ПРОВЕРКЕ И АНАЛИЗЕ ПРЕДСТАВЛЕННЫХ ДОКУМЕНТОВ</a:t>
            </a:r>
          </a:p>
          <a:p>
            <a:pPr marL="457200" indent="-457200" algn="just">
              <a:lnSpc>
                <a:spcPct val="80000"/>
              </a:lnSpc>
              <a:buNone/>
            </a:pPr>
            <a:endParaRPr lang="ru-RU" sz="2600" dirty="0">
              <a:latin typeface="Averta Demo PE"/>
            </a:endParaRPr>
          </a:p>
          <a:p>
            <a:pPr marL="457200" indent="-457200" algn="just">
              <a:lnSpc>
                <a:spcPct val="80000"/>
              </a:lnSpc>
              <a:buNone/>
            </a:pPr>
            <a:endParaRPr lang="ru-RU" sz="2400" dirty="0"/>
          </a:p>
          <a:p>
            <a:pPr marL="457200" indent="-457200" algn="just">
              <a:lnSpc>
                <a:spcPct val="80000"/>
              </a:lnSpc>
              <a:buNone/>
            </a:pPr>
            <a:r>
              <a:rPr lang="ru-RU" sz="2400" dirty="0"/>
              <a:t>       </a:t>
            </a:r>
            <a:endParaRPr lang="ru-RU" sz="2200" b="1"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280" y="3801291"/>
            <a:ext cx="5669279" cy="3056709"/>
          </a:xfrm>
          <a:prstGeom prst="rect">
            <a:avLst/>
          </a:prstGeom>
        </p:spPr>
      </p:pic>
    </p:spTree>
    <p:extLst>
      <p:ext uri="{BB962C8B-B14F-4D97-AF65-F5344CB8AC3E}">
        <p14:creationId xmlns:p14="http://schemas.microsoft.com/office/powerpoint/2010/main" val="3933716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B937C492-EDA4-40F5-8E04-20882ABAD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91"/>
            <a:ext cx="12192000" cy="6856617"/>
          </a:xfrm>
          <a:prstGeom prst="rect">
            <a:avLst/>
          </a:prstGeom>
        </p:spPr>
      </p:pic>
    </p:spTree>
    <p:extLst>
      <p:ext uri="{BB962C8B-B14F-4D97-AF65-F5344CB8AC3E}">
        <p14:creationId xmlns:p14="http://schemas.microsoft.com/office/powerpoint/2010/main" val="31109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D6F5311-A436-42C1-839A-ECDE80B2E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507"/>
            <a:ext cx="12192000" cy="6856617"/>
          </a:xfrm>
          <a:prstGeom prst="rect">
            <a:avLst/>
          </a:prstGeom>
        </p:spPr>
      </p:pic>
      <p:sp>
        <p:nvSpPr>
          <p:cNvPr id="2" name="Заголовок 1">
            <a:extLst>
              <a:ext uri="{FF2B5EF4-FFF2-40B4-BE49-F238E27FC236}">
                <a16:creationId xmlns:a16="http://schemas.microsoft.com/office/drawing/2014/main" id="{4F5BFD81-D024-48C3-A6B5-93B502566258}"/>
              </a:ext>
            </a:extLst>
          </p:cNvPr>
          <p:cNvSpPr>
            <a:spLocks noGrp="1"/>
          </p:cNvSpPr>
          <p:nvPr>
            <p:ph type="title"/>
          </p:nvPr>
        </p:nvSpPr>
        <p:spPr>
          <a:xfrm>
            <a:off x="1383322" y="234463"/>
            <a:ext cx="10425723" cy="507999"/>
          </a:xfrm>
        </p:spPr>
        <p:txBody>
          <a:bodyPr>
            <a:noAutofit/>
          </a:bodyPr>
          <a:lstStyle/>
          <a:p>
            <a:r>
              <a:rPr lang="ru-RU" sz="2400" b="1" dirty="0">
                <a:solidFill>
                  <a:schemeClr val="bg1"/>
                </a:solidFill>
                <a:latin typeface="+mn-lt"/>
              </a:rPr>
              <a:t>Определение понятия форс-мажора (непреодолимой силы)</a:t>
            </a:r>
            <a:br>
              <a:rPr lang="ru-RU" sz="1800" b="1" dirty="0">
                <a:solidFill>
                  <a:schemeClr val="bg1"/>
                </a:solidFill>
              </a:rPr>
            </a:br>
            <a:endParaRPr lang="ru-RU" sz="1800" b="1" dirty="0">
              <a:solidFill>
                <a:schemeClr val="bg1"/>
              </a:solidFill>
              <a:latin typeface="Arial" panose="020B0604020202020204" pitchFamily="34" charset="0"/>
              <a:cs typeface="Arial" panose="020B0604020202020204" pitchFamily="34" charset="0"/>
            </a:endParaRPr>
          </a:p>
        </p:txBody>
      </p:sp>
      <p:sp>
        <p:nvSpPr>
          <p:cNvPr id="12" name="Объект 11">
            <a:extLst>
              <a:ext uri="{FF2B5EF4-FFF2-40B4-BE49-F238E27FC236}">
                <a16:creationId xmlns:a16="http://schemas.microsoft.com/office/drawing/2014/main" id="{AEBC5349-2EFC-4DE7-A1A7-33F5176E0DE4}"/>
              </a:ext>
            </a:extLst>
          </p:cNvPr>
          <p:cNvSpPr>
            <a:spLocks noGrp="1"/>
          </p:cNvSpPr>
          <p:nvPr>
            <p:ph sz="half" idx="1"/>
          </p:nvPr>
        </p:nvSpPr>
        <p:spPr>
          <a:xfrm>
            <a:off x="109416" y="1137871"/>
            <a:ext cx="515816" cy="401760"/>
          </a:xfrm>
        </p:spPr>
        <p:txBody>
          <a:bodyPr>
            <a:normAutofit/>
          </a:bodyPr>
          <a:lstStyle/>
          <a:p>
            <a:pPr marL="0" indent="0" algn="ctr">
              <a:buNone/>
            </a:pPr>
            <a:r>
              <a:rPr lang="ru-RU" sz="1600" b="1" dirty="0">
                <a:solidFill>
                  <a:schemeClr val="bg1"/>
                </a:solidFill>
                <a:latin typeface="Arial" panose="020B0604020202020204" pitchFamily="34" charset="0"/>
                <a:cs typeface="Arial" panose="020B0604020202020204" pitchFamily="34" charset="0"/>
              </a:rPr>
              <a:t>2</a:t>
            </a:r>
          </a:p>
        </p:txBody>
      </p:sp>
      <p:sp>
        <p:nvSpPr>
          <p:cNvPr id="14" name="Объект 13">
            <a:extLst>
              <a:ext uri="{FF2B5EF4-FFF2-40B4-BE49-F238E27FC236}">
                <a16:creationId xmlns:a16="http://schemas.microsoft.com/office/drawing/2014/main" id="{4771A692-3FEC-46FA-B37B-2E21BA13A7D3}"/>
              </a:ext>
            </a:extLst>
          </p:cNvPr>
          <p:cNvSpPr>
            <a:spLocks noGrp="1"/>
          </p:cNvSpPr>
          <p:nvPr>
            <p:ph sz="half" idx="2"/>
          </p:nvPr>
        </p:nvSpPr>
        <p:spPr>
          <a:xfrm>
            <a:off x="3976576" y="1137871"/>
            <a:ext cx="7377224" cy="5039091"/>
          </a:xfrm>
        </p:spPr>
        <p:txBody>
          <a:bodyPr>
            <a:normAutofit/>
          </a:bodyPr>
          <a:lstStyle/>
          <a:p>
            <a:pPr>
              <a:buNone/>
            </a:pPr>
            <a:r>
              <a:rPr lang="ru-RU" sz="2400" b="1" dirty="0">
                <a:solidFill>
                  <a:srgbClr val="993366"/>
                </a:solidFill>
              </a:rPr>
              <a:t>       </a:t>
            </a:r>
            <a:r>
              <a:rPr lang="ru-RU" sz="2400" b="1" dirty="0">
                <a:solidFill>
                  <a:srgbClr val="993366"/>
                </a:solidFill>
                <a:latin typeface="Averta Demo PE"/>
              </a:rPr>
              <a:t>                                 </a:t>
            </a:r>
          </a:p>
          <a:p>
            <a:pPr>
              <a:buNone/>
            </a:pPr>
            <a:endParaRPr lang="ru-RU" sz="2400" b="1" dirty="0">
              <a:solidFill>
                <a:srgbClr val="993366"/>
              </a:solidFill>
              <a:latin typeface="Averta Demo PE"/>
            </a:endParaRPr>
          </a:p>
          <a:p>
            <a:pPr algn="ctr">
              <a:buNone/>
            </a:pPr>
            <a:r>
              <a:rPr lang="ru-RU" sz="2400" b="1" dirty="0">
                <a:solidFill>
                  <a:srgbClr val="993366"/>
                </a:solidFill>
                <a:latin typeface="Averta Demo PE"/>
              </a:rPr>
              <a:t>  ВЫСШАЯ СИЛА</a:t>
            </a:r>
          </a:p>
          <a:p>
            <a:pPr>
              <a:buNone/>
            </a:pPr>
            <a:r>
              <a:rPr lang="ru-RU" sz="2400" b="1" dirty="0">
                <a:solidFill>
                  <a:srgbClr val="993366"/>
                </a:solidFill>
                <a:latin typeface="Averta Demo PE"/>
              </a:rPr>
              <a:t>  Толковый словарь русского языка Ушакова. 2012</a:t>
            </a:r>
          </a:p>
          <a:p>
            <a:pPr>
              <a:lnSpc>
                <a:spcPct val="100000"/>
              </a:lnSpc>
              <a:buNone/>
            </a:pPr>
            <a:r>
              <a:rPr lang="ru-RU" sz="2400" dirty="0">
                <a:solidFill>
                  <a:srgbClr val="993366"/>
                </a:solidFill>
                <a:latin typeface="Averta Demo PE"/>
              </a:rPr>
              <a:t>  </a:t>
            </a:r>
            <a:r>
              <a:rPr lang="ru-RU" sz="2400" b="1" dirty="0">
                <a:solidFill>
                  <a:srgbClr val="993366"/>
                </a:solidFill>
                <a:latin typeface="Averta Demo PE"/>
              </a:rPr>
              <a:t> ФОРС-МАЖОР</a:t>
            </a:r>
            <a:r>
              <a:rPr lang="ru-RU" sz="2400" dirty="0">
                <a:solidFill>
                  <a:srgbClr val="993366"/>
                </a:solidFill>
                <a:latin typeface="Averta Demo PE"/>
              </a:rPr>
              <a:t>, (фр. </a:t>
            </a:r>
            <a:r>
              <a:rPr lang="ru-RU" sz="2400" dirty="0" err="1">
                <a:solidFill>
                  <a:srgbClr val="993366"/>
                </a:solidFill>
                <a:latin typeface="Averta Demo PE"/>
              </a:rPr>
              <a:t>force</a:t>
            </a:r>
            <a:r>
              <a:rPr lang="ru-RU" sz="2400" dirty="0">
                <a:solidFill>
                  <a:srgbClr val="993366"/>
                </a:solidFill>
                <a:latin typeface="Averta Demo PE"/>
              </a:rPr>
              <a:t> </a:t>
            </a:r>
            <a:r>
              <a:rPr lang="ru-RU" sz="2400" dirty="0" err="1">
                <a:solidFill>
                  <a:srgbClr val="993366"/>
                </a:solidFill>
                <a:latin typeface="Averta Demo PE"/>
              </a:rPr>
              <a:t>majeure</a:t>
            </a:r>
            <a:r>
              <a:rPr lang="ru-RU" sz="2400" dirty="0">
                <a:solidFill>
                  <a:srgbClr val="993366"/>
                </a:solidFill>
                <a:latin typeface="Averta Demo PE"/>
              </a:rPr>
              <a:t>) (книжн.).</a:t>
            </a:r>
            <a:br>
              <a:rPr lang="ru-RU" sz="2400" dirty="0">
                <a:solidFill>
                  <a:srgbClr val="993366"/>
                </a:solidFill>
                <a:latin typeface="Averta Demo PE"/>
              </a:rPr>
            </a:br>
            <a:r>
              <a:rPr lang="ru-RU" sz="2400" dirty="0">
                <a:solidFill>
                  <a:srgbClr val="993366"/>
                </a:solidFill>
                <a:latin typeface="Averta Demo PE"/>
              </a:rPr>
              <a:t>Обстановка, вынуждающая действовать определенным образом, вопреки намерению, плану; обстоятельство, которое невозможно предотвратить или устранить.</a:t>
            </a:r>
          </a:p>
          <a:p>
            <a:pPr>
              <a:buNone/>
            </a:pPr>
            <a:endParaRPr lang="ru-RU" sz="2400" dirty="0"/>
          </a:p>
          <a:p>
            <a:pPr marL="0" indent="0" algn="just">
              <a:buNone/>
            </a:pPr>
            <a:endParaRPr lang="ru-RU" sz="1600" b="1"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44" y="1850629"/>
            <a:ext cx="3148732" cy="4198309"/>
          </a:xfrm>
          <a:prstGeom prst="rect">
            <a:avLst/>
          </a:prstGeom>
        </p:spPr>
      </p:pic>
    </p:spTree>
    <p:extLst>
      <p:ext uri="{BB962C8B-B14F-4D97-AF65-F5344CB8AC3E}">
        <p14:creationId xmlns:p14="http://schemas.microsoft.com/office/powerpoint/2010/main" val="393371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08DADBA-6938-4130-99D0-D0024C0180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395" y="2987458"/>
            <a:ext cx="5411378" cy="3825603"/>
          </a:xfrm>
          <a:prstGeom prst="rect">
            <a:avLst/>
          </a:prstGeom>
        </p:spPr>
      </p:pic>
      <p:sp>
        <p:nvSpPr>
          <p:cNvPr id="5" name="Номер слайда 4">
            <a:extLst>
              <a:ext uri="{FF2B5EF4-FFF2-40B4-BE49-F238E27FC236}">
                <a16:creationId xmlns:a16="http://schemas.microsoft.com/office/drawing/2014/main" id="{B404B8DB-2D7C-447A-AF80-AC8D08F3C2A3}"/>
              </a:ext>
            </a:extLst>
          </p:cNvPr>
          <p:cNvSpPr>
            <a:spLocks noGrp="1"/>
          </p:cNvSpPr>
          <p:nvPr>
            <p:ph type="sldNum" sz="quarter" idx="12"/>
          </p:nvPr>
        </p:nvSpPr>
        <p:spPr/>
        <p:txBody>
          <a:bodyPr/>
          <a:lstStyle/>
          <a:p>
            <a:fld id="{1A2939D8-0247-47AE-8B7C-884F6FA973D0}" type="slidenum">
              <a:rPr lang="ru-RU" smtClean="0"/>
              <a:t>3</a:t>
            </a:fld>
            <a:endParaRPr lang="ru-RU"/>
          </a:p>
        </p:txBody>
      </p:sp>
      <p:pic>
        <p:nvPicPr>
          <p:cNvPr id="6" name="Рисунок 5">
            <a:extLst>
              <a:ext uri="{FF2B5EF4-FFF2-40B4-BE49-F238E27FC236}">
                <a16:creationId xmlns:a16="http://schemas.microsoft.com/office/drawing/2014/main" id="{D1AF11E9-6675-4BE6-ACCA-10017B058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0" y="-446558"/>
            <a:ext cx="12192000" cy="6868031"/>
          </a:xfrm>
          <a:prstGeom prst="rect">
            <a:avLst/>
          </a:prstGeom>
        </p:spPr>
      </p:pic>
      <p:sp>
        <p:nvSpPr>
          <p:cNvPr id="7" name="TextBox 6">
            <a:extLst>
              <a:ext uri="{FF2B5EF4-FFF2-40B4-BE49-F238E27FC236}">
                <a16:creationId xmlns:a16="http://schemas.microsoft.com/office/drawing/2014/main" id="{FBBC0239-C9C6-4761-A607-F7409FBD0E4C}"/>
              </a:ext>
            </a:extLst>
          </p:cNvPr>
          <p:cNvSpPr txBox="1"/>
          <p:nvPr/>
        </p:nvSpPr>
        <p:spPr>
          <a:xfrm>
            <a:off x="3515768" y="-204608"/>
            <a:ext cx="4746325" cy="461665"/>
          </a:xfrm>
          <a:prstGeom prst="rect">
            <a:avLst/>
          </a:prstGeom>
          <a:noFill/>
        </p:spPr>
        <p:txBody>
          <a:bodyPr wrap="square">
            <a:spAutoFit/>
          </a:bodyPr>
          <a:lstStyle/>
          <a:p>
            <a:r>
              <a:rPr lang="ru-RU" sz="2400" b="1" cap="all" dirty="0">
                <a:solidFill>
                  <a:schemeClr val="bg1"/>
                </a:solidFill>
              </a:rPr>
              <a:t>ИСКЛЮЧИТЕЛЬНОЕ ПРАВО</a:t>
            </a:r>
          </a:p>
        </p:txBody>
      </p:sp>
      <p:sp>
        <p:nvSpPr>
          <p:cNvPr id="8" name="Объект 2">
            <a:extLst>
              <a:ext uri="{FF2B5EF4-FFF2-40B4-BE49-F238E27FC236}">
                <a16:creationId xmlns:a16="http://schemas.microsoft.com/office/drawing/2014/main" id="{B2166C43-CBE5-4008-B4BA-FB2780DEF0BF}"/>
              </a:ext>
            </a:extLst>
          </p:cNvPr>
          <p:cNvSpPr>
            <a:spLocks noGrp="1"/>
          </p:cNvSpPr>
          <p:nvPr>
            <p:ph idx="1"/>
          </p:nvPr>
        </p:nvSpPr>
        <p:spPr>
          <a:xfrm>
            <a:off x="746030" y="780278"/>
            <a:ext cx="10737980" cy="2262673"/>
          </a:xfrm>
        </p:spPr>
        <p:txBody>
          <a:bodyPr>
            <a:noAutofit/>
          </a:bodyPr>
          <a:lstStyle/>
          <a:p>
            <a:pPr marL="0" indent="0">
              <a:lnSpc>
                <a:spcPct val="100000"/>
              </a:lnSpc>
              <a:spcBef>
                <a:spcPts val="600"/>
              </a:spcBef>
              <a:spcAft>
                <a:spcPts val="600"/>
              </a:spcAft>
              <a:buNone/>
            </a:pPr>
            <a:r>
              <a:rPr lang="ru-RU" sz="2400" dirty="0">
                <a:solidFill>
                  <a:srgbClr val="6F1D42"/>
                </a:solidFill>
                <a:latin typeface="Averta Demo PE" panose="00000500000000000000" pitchFamily="2" charset="0"/>
              </a:rPr>
              <a:t>ТПП РФ свидетельствуют обстоятельства непреодолимой силы по </a:t>
            </a:r>
            <a:r>
              <a:rPr lang="ru-RU" sz="2400" b="1" dirty="0">
                <a:solidFill>
                  <a:srgbClr val="6F1D42"/>
                </a:solidFill>
                <a:latin typeface="Averta Demo PE" panose="00000500000000000000" pitchFamily="2" charset="0"/>
              </a:rPr>
              <a:t>внешнеэкономическим</a:t>
            </a:r>
            <a:r>
              <a:rPr lang="ru-RU" sz="2400" dirty="0">
                <a:solidFill>
                  <a:srgbClr val="6F1D42"/>
                </a:solidFill>
                <a:latin typeface="Averta Demo PE" panose="00000500000000000000" pitchFamily="2" charset="0"/>
              </a:rPr>
              <a:t> сделкам, когда форс-мажор произошёл на </a:t>
            </a:r>
            <a:r>
              <a:rPr lang="ru-RU" sz="2400" b="1" dirty="0">
                <a:solidFill>
                  <a:srgbClr val="6F1D42"/>
                </a:solidFill>
                <a:latin typeface="Averta Demo PE" panose="00000500000000000000" pitchFamily="2" charset="0"/>
              </a:rPr>
              <a:t>территории РФ (поставка за рубеж).</a:t>
            </a:r>
          </a:p>
          <a:p>
            <a:pPr marL="0" indent="0">
              <a:lnSpc>
                <a:spcPct val="100000"/>
              </a:lnSpc>
              <a:spcBef>
                <a:spcPts val="600"/>
              </a:spcBef>
              <a:spcAft>
                <a:spcPts val="600"/>
              </a:spcAft>
              <a:buNone/>
            </a:pPr>
            <a:r>
              <a:rPr lang="ru-RU" sz="2400" b="1" dirty="0">
                <a:solidFill>
                  <a:srgbClr val="6F1D42"/>
                </a:solidFill>
                <a:latin typeface="Averta Demo PE" panose="00000500000000000000" pitchFamily="2" charset="0"/>
              </a:rPr>
              <a:t>Региональные ТПП свидетельствуют форс-мажор в остальных случаях. </a:t>
            </a:r>
            <a:r>
              <a:rPr lang="ru-RU" sz="2400" dirty="0">
                <a:solidFill>
                  <a:srgbClr val="6F1D42"/>
                </a:solidFill>
                <a:latin typeface="Averta Demo PE" panose="00000500000000000000" pitchFamily="2" charset="0"/>
              </a:rPr>
              <a:t>Специалисты ТПП должны быть обучены в системе ТПП РФ и иметь соответствующие удостоверения.*</a:t>
            </a:r>
          </a:p>
          <a:p>
            <a:pPr marL="0" indent="0">
              <a:lnSpc>
                <a:spcPct val="100000"/>
              </a:lnSpc>
              <a:spcBef>
                <a:spcPts val="600"/>
              </a:spcBef>
              <a:spcAft>
                <a:spcPts val="600"/>
              </a:spcAft>
              <a:buNone/>
            </a:pPr>
            <a:endParaRPr lang="ru-RU" sz="2400" dirty="0">
              <a:solidFill>
                <a:srgbClr val="6F1D42"/>
              </a:solidFill>
              <a:latin typeface="Averta Demo PE" panose="00000500000000000000" pitchFamily="2" charset="0"/>
            </a:endParaRPr>
          </a:p>
          <a:p>
            <a:pPr marL="0" indent="0">
              <a:lnSpc>
                <a:spcPct val="100000"/>
              </a:lnSpc>
              <a:spcBef>
                <a:spcPts val="600"/>
              </a:spcBef>
              <a:spcAft>
                <a:spcPts val="600"/>
              </a:spcAft>
              <a:buNone/>
            </a:pPr>
            <a:r>
              <a:rPr lang="ru-RU" sz="2400" dirty="0">
                <a:solidFill>
                  <a:srgbClr val="6F1D42"/>
                </a:solidFill>
                <a:latin typeface="Averta Demo PE" panose="00000500000000000000" pitchFamily="2" charset="0"/>
              </a:rPr>
              <a:t> </a:t>
            </a:r>
            <a:endParaRPr lang="ru-RU" sz="2400" b="1" dirty="0">
              <a:solidFill>
                <a:srgbClr val="6F1D42"/>
              </a:solidFill>
              <a:latin typeface="Averta Demo PE" panose="00000500000000000000" pitchFamily="2" charset="0"/>
            </a:endParaRPr>
          </a:p>
        </p:txBody>
      </p:sp>
      <p:pic>
        <p:nvPicPr>
          <p:cNvPr id="10" name="Рисунок 9">
            <a:extLst>
              <a:ext uri="{FF2B5EF4-FFF2-40B4-BE49-F238E27FC236}">
                <a16:creationId xmlns:a16="http://schemas.microsoft.com/office/drawing/2014/main" id="{C1BD79BF-80B1-4A31-953D-45A5FE251A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0908" y="3120498"/>
            <a:ext cx="5285919" cy="3736910"/>
          </a:xfrm>
          <a:prstGeom prst="rect">
            <a:avLst/>
          </a:prstGeom>
        </p:spPr>
      </p:pic>
      <p:pic>
        <p:nvPicPr>
          <p:cNvPr id="12" name="Рисунок 11">
            <a:extLst>
              <a:ext uri="{FF2B5EF4-FFF2-40B4-BE49-F238E27FC236}">
                <a16:creationId xmlns:a16="http://schemas.microsoft.com/office/drawing/2014/main" id="{5395D1D7-24A0-403C-B3DB-1B0D01B51D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313" y="3164845"/>
            <a:ext cx="5160462" cy="3648216"/>
          </a:xfrm>
          <a:prstGeom prst="rect">
            <a:avLst/>
          </a:prstGeom>
        </p:spPr>
      </p:pic>
    </p:spTree>
    <p:extLst>
      <p:ext uri="{BB962C8B-B14F-4D97-AF65-F5344CB8AC3E}">
        <p14:creationId xmlns:p14="http://schemas.microsoft.com/office/powerpoint/2010/main" val="334717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D6F5311-A436-42C1-839A-ECDE80B2E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3"/>
            <a:ext cx="12192000" cy="6856617"/>
          </a:xfrm>
          <a:prstGeom prst="rect">
            <a:avLst/>
          </a:prstGeom>
        </p:spPr>
      </p:pic>
      <p:sp>
        <p:nvSpPr>
          <p:cNvPr id="2" name="Заголовок 1">
            <a:extLst>
              <a:ext uri="{FF2B5EF4-FFF2-40B4-BE49-F238E27FC236}">
                <a16:creationId xmlns:a16="http://schemas.microsoft.com/office/drawing/2014/main" id="{4F5BFD81-D024-48C3-A6B5-93B502566258}"/>
              </a:ext>
            </a:extLst>
          </p:cNvPr>
          <p:cNvSpPr>
            <a:spLocks noGrp="1"/>
          </p:cNvSpPr>
          <p:nvPr>
            <p:ph type="title"/>
          </p:nvPr>
        </p:nvSpPr>
        <p:spPr>
          <a:xfrm>
            <a:off x="1383322" y="234463"/>
            <a:ext cx="10425723" cy="507999"/>
          </a:xfrm>
        </p:spPr>
        <p:txBody>
          <a:bodyPr>
            <a:normAutofit fontScale="90000"/>
          </a:bodyPr>
          <a:lstStyle/>
          <a:p>
            <a:r>
              <a:rPr lang="ru-RU" sz="1800" b="1" dirty="0">
                <a:solidFill>
                  <a:schemeClr val="bg1"/>
                </a:solidFill>
              </a:rPr>
              <a:t> </a:t>
            </a:r>
            <a:r>
              <a:rPr lang="ru-RU" sz="2200" b="1" dirty="0">
                <a:solidFill>
                  <a:schemeClr val="bg1"/>
                </a:solidFill>
              </a:rPr>
              <a:t>ГК РФ. Определение понятия форс-мажора (непреодолимой силы)</a:t>
            </a:r>
            <a:br>
              <a:rPr lang="ru-RU" sz="1800" b="1" dirty="0"/>
            </a:br>
            <a:endParaRPr lang="ru-RU" sz="1800" b="1" dirty="0">
              <a:solidFill>
                <a:schemeClr val="bg1"/>
              </a:solidFill>
              <a:latin typeface="Arial" panose="020B0604020202020204" pitchFamily="34" charset="0"/>
              <a:cs typeface="Arial" panose="020B0604020202020204" pitchFamily="34" charset="0"/>
            </a:endParaRPr>
          </a:p>
        </p:txBody>
      </p:sp>
      <p:sp>
        <p:nvSpPr>
          <p:cNvPr id="12" name="Объект 11">
            <a:extLst>
              <a:ext uri="{FF2B5EF4-FFF2-40B4-BE49-F238E27FC236}">
                <a16:creationId xmlns:a16="http://schemas.microsoft.com/office/drawing/2014/main" id="{AEBC5349-2EFC-4DE7-A1A7-33F5176E0DE4}"/>
              </a:ext>
            </a:extLst>
          </p:cNvPr>
          <p:cNvSpPr>
            <a:spLocks noGrp="1"/>
          </p:cNvSpPr>
          <p:nvPr>
            <p:ph sz="half" idx="1"/>
          </p:nvPr>
        </p:nvSpPr>
        <p:spPr>
          <a:xfrm>
            <a:off x="109416" y="1137871"/>
            <a:ext cx="515816" cy="401760"/>
          </a:xfrm>
        </p:spPr>
        <p:txBody>
          <a:bodyPr>
            <a:noAutofit/>
          </a:bodyPr>
          <a:lstStyle/>
          <a:p>
            <a:pPr marL="0" indent="0" algn="ctr">
              <a:buNone/>
            </a:pPr>
            <a:r>
              <a:rPr lang="ru-RU" sz="1600" b="1" dirty="0">
                <a:solidFill>
                  <a:schemeClr val="bg1"/>
                </a:solidFill>
                <a:latin typeface="Arial" panose="020B0604020202020204" pitchFamily="34" charset="0"/>
                <a:cs typeface="Arial" panose="020B0604020202020204" pitchFamily="34" charset="0"/>
              </a:rPr>
              <a:t>4</a:t>
            </a:r>
          </a:p>
        </p:txBody>
      </p:sp>
      <p:sp>
        <p:nvSpPr>
          <p:cNvPr id="14" name="Объект 13">
            <a:extLst>
              <a:ext uri="{FF2B5EF4-FFF2-40B4-BE49-F238E27FC236}">
                <a16:creationId xmlns:a16="http://schemas.microsoft.com/office/drawing/2014/main" id="{4771A692-3FEC-46FA-B37B-2E21BA13A7D3}"/>
              </a:ext>
            </a:extLst>
          </p:cNvPr>
          <p:cNvSpPr>
            <a:spLocks noGrp="1"/>
          </p:cNvSpPr>
          <p:nvPr>
            <p:ph sz="half" idx="2"/>
          </p:nvPr>
        </p:nvSpPr>
        <p:spPr>
          <a:xfrm>
            <a:off x="1375508" y="1137871"/>
            <a:ext cx="6723463" cy="5106175"/>
          </a:xfrm>
        </p:spPr>
        <p:txBody>
          <a:bodyPr>
            <a:normAutofit fontScale="55000" lnSpcReduction="20000"/>
          </a:bodyPr>
          <a:lstStyle/>
          <a:p>
            <a:pPr>
              <a:buNone/>
            </a:pPr>
            <a:endParaRPr lang="ru-RU" sz="2400" dirty="0">
              <a:latin typeface="Averta Demo PE"/>
            </a:endParaRPr>
          </a:p>
          <a:p>
            <a:pPr>
              <a:buNone/>
            </a:pPr>
            <a:r>
              <a:rPr lang="ru-RU" sz="3200" b="1" dirty="0">
                <a:solidFill>
                  <a:srgbClr val="993366"/>
                </a:solidFill>
                <a:latin typeface="Averta Demo PE"/>
              </a:rPr>
              <a:t>Часть 3 статья 401 ГК РФ. Основания ответственности за нарушение обязательства</a:t>
            </a:r>
          </a:p>
          <a:p>
            <a:pPr algn="just">
              <a:lnSpc>
                <a:spcPct val="120000"/>
              </a:lnSpc>
              <a:buNone/>
            </a:pPr>
            <a:r>
              <a:rPr lang="ru-RU" sz="3200" dirty="0">
                <a:solidFill>
                  <a:srgbClr val="993366"/>
                </a:solidFill>
                <a:latin typeface="Averta Demo PE"/>
              </a:rPr>
              <a:t>   Если иное не предусмотрено законом или договором, лицо, не исполнившее или ненадлежащим образом исполнившее обязательство при осуществлении предпринимательской деятельности, несет ответственность, если не докажет, что надлежащее исполнение оказалось невозможным вследствие непреодолимой силы, то есть чрезвычайных и непредотвратимых при данных условиях обстоятельств. К таким обстоятельствам не относятся, в частности, нарушение обязанностей со стороны контрагентов должника, отсутствие на рынке нужных для исполнения товаров, отсутствие у должника необходимых денежных средств.</a:t>
            </a:r>
          </a:p>
          <a:p>
            <a:pPr>
              <a:buNone/>
            </a:pPr>
            <a:endParaRPr lang="ru-RU" sz="2400" dirty="0">
              <a:latin typeface="Averta Demo PE"/>
            </a:endParaRPr>
          </a:p>
          <a:p>
            <a:pPr marL="0" indent="0" algn="just">
              <a:buNone/>
            </a:pPr>
            <a:endParaRPr lang="ru-RU" sz="1600" b="1" dirty="0">
              <a:latin typeface="Averta Demo PE"/>
              <a:cs typeface="Arial" panose="020B0604020202020204"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7977" y="1645920"/>
            <a:ext cx="3884023" cy="4243360"/>
          </a:xfrm>
          <a:prstGeom prst="rect">
            <a:avLst/>
          </a:prstGeom>
        </p:spPr>
      </p:pic>
    </p:spTree>
    <p:extLst>
      <p:ext uri="{BB962C8B-B14F-4D97-AF65-F5344CB8AC3E}">
        <p14:creationId xmlns:p14="http://schemas.microsoft.com/office/powerpoint/2010/main" val="201636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D6F5311-A436-42C1-839A-ECDE80B2E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3"/>
            <a:ext cx="12192000" cy="6856617"/>
          </a:xfrm>
          <a:prstGeom prst="rect">
            <a:avLst/>
          </a:prstGeom>
        </p:spPr>
      </p:pic>
      <p:sp>
        <p:nvSpPr>
          <p:cNvPr id="2" name="Заголовок 1">
            <a:extLst>
              <a:ext uri="{FF2B5EF4-FFF2-40B4-BE49-F238E27FC236}">
                <a16:creationId xmlns:a16="http://schemas.microsoft.com/office/drawing/2014/main" id="{4F5BFD81-D024-48C3-A6B5-93B502566258}"/>
              </a:ext>
            </a:extLst>
          </p:cNvPr>
          <p:cNvSpPr>
            <a:spLocks noGrp="1"/>
          </p:cNvSpPr>
          <p:nvPr>
            <p:ph type="title"/>
          </p:nvPr>
        </p:nvSpPr>
        <p:spPr>
          <a:xfrm>
            <a:off x="1383322" y="234463"/>
            <a:ext cx="10425723" cy="507999"/>
          </a:xfrm>
        </p:spPr>
        <p:txBody>
          <a:bodyPr>
            <a:normAutofit/>
          </a:bodyPr>
          <a:lstStyle/>
          <a:p>
            <a:r>
              <a:rPr lang="ru-RU" sz="2400" b="1" dirty="0">
                <a:solidFill>
                  <a:schemeClr val="bg1"/>
                </a:solidFill>
              </a:rPr>
              <a:t>ОНС нормативное регулирование </a:t>
            </a:r>
            <a:endParaRPr lang="ru-RU" sz="2400" b="1" dirty="0">
              <a:solidFill>
                <a:schemeClr val="bg1"/>
              </a:solidFill>
              <a:latin typeface="+mn-lt"/>
              <a:cs typeface="Arial" panose="020B0604020202020204" pitchFamily="34" charset="0"/>
            </a:endParaRPr>
          </a:p>
        </p:txBody>
      </p:sp>
      <p:sp>
        <p:nvSpPr>
          <p:cNvPr id="12" name="Объект 11">
            <a:extLst>
              <a:ext uri="{FF2B5EF4-FFF2-40B4-BE49-F238E27FC236}">
                <a16:creationId xmlns:a16="http://schemas.microsoft.com/office/drawing/2014/main" id="{AEBC5349-2EFC-4DE7-A1A7-33F5176E0DE4}"/>
              </a:ext>
            </a:extLst>
          </p:cNvPr>
          <p:cNvSpPr>
            <a:spLocks noGrp="1"/>
          </p:cNvSpPr>
          <p:nvPr>
            <p:ph sz="half" idx="1"/>
          </p:nvPr>
        </p:nvSpPr>
        <p:spPr>
          <a:xfrm>
            <a:off x="109416" y="1137871"/>
            <a:ext cx="515816" cy="401760"/>
          </a:xfrm>
        </p:spPr>
        <p:txBody>
          <a:bodyPr>
            <a:noAutofit/>
          </a:bodyPr>
          <a:lstStyle/>
          <a:p>
            <a:pPr marL="0" indent="0" algn="ctr">
              <a:buNone/>
            </a:pPr>
            <a:r>
              <a:rPr lang="ru-RU" sz="1800" b="1" dirty="0">
                <a:solidFill>
                  <a:schemeClr val="bg1"/>
                </a:solidFill>
                <a:latin typeface="Arial" panose="020B0604020202020204" pitchFamily="34" charset="0"/>
                <a:cs typeface="Arial" panose="020B0604020202020204" pitchFamily="34" charset="0"/>
              </a:rPr>
              <a:t>5</a:t>
            </a:r>
          </a:p>
        </p:txBody>
      </p:sp>
      <p:sp>
        <p:nvSpPr>
          <p:cNvPr id="14" name="Объект 13">
            <a:extLst>
              <a:ext uri="{FF2B5EF4-FFF2-40B4-BE49-F238E27FC236}">
                <a16:creationId xmlns:a16="http://schemas.microsoft.com/office/drawing/2014/main" id="{4771A692-3FEC-46FA-B37B-2E21BA13A7D3}"/>
              </a:ext>
            </a:extLst>
          </p:cNvPr>
          <p:cNvSpPr>
            <a:spLocks noGrp="1"/>
          </p:cNvSpPr>
          <p:nvPr>
            <p:ph sz="half" idx="2"/>
          </p:nvPr>
        </p:nvSpPr>
        <p:spPr>
          <a:xfrm>
            <a:off x="1375508" y="1137871"/>
            <a:ext cx="9978292" cy="5039092"/>
          </a:xfrm>
        </p:spPr>
        <p:txBody>
          <a:bodyPr>
            <a:normAutofit fontScale="25000" lnSpcReduction="20000"/>
          </a:bodyPr>
          <a:lstStyle/>
          <a:p>
            <a:pPr marL="0" indent="0">
              <a:buNone/>
            </a:pPr>
            <a:r>
              <a:rPr lang="ru-RU" sz="5600" b="1" dirty="0">
                <a:solidFill>
                  <a:srgbClr val="993366"/>
                </a:solidFill>
                <a:latin typeface="Averta Demo PE"/>
              </a:rPr>
              <a:t>Статья 15. Деятельность Торгово-промышленной палаты Российской Федерации</a:t>
            </a:r>
          </a:p>
          <a:p>
            <a:pPr marL="0" indent="0">
              <a:buNone/>
            </a:pPr>
            <a:r>
              <a:rPr lang="ru-RU" sz="5600" b="1" dirty="0">
                <a:solidFill>
                  <a:srgbClr val="993366"/>
                </a:solidFill>
                <a:latin typeface="Averta Demo PE"/>
              </a:rPr>
              <a:t>Часть 3. </a:t>
            </a:r>
            <a:r>
              <a:rPr lang="ru-RU" sz="5600" dirty="0">
                <a:solidFill>
                  <a:srgbClr val="993366"/>
                </a:solidFill>
                <a:latin typeface="Averta Demo PE"/>
              </a:rPr>
              <a:t>Торгово-промышленная палата Российской Федерации:</a:t>
            </a:r>
          </a:p>
          <a:p>
            <a:pPr marL="0" indent="0">
              <a:buNone/>
            </a:pPr>
            <a:r>
              <a:rPr lang="ru-RU" sz="5600" dirty="0">
                <a:solidFill>
                  <a:srgbClr val="993366"/>
                </a:solidFill>
                <a:latin typeface="Averta Demo PE"/>
              </a:rPr>
              <a:t>н) свидетельствует обстоятельства непреодолимой силы (форс-мажор) в соответствии с условиями внешнеторговых сделок и международных договоров Российской Федерации, а также обычаи, сложившиеся в сфере предпринимательской деятельности, в том числе обычаи морского порта;</a:t>
            </a:r>
          </a:p>
          <a:p>
            <a:pPr marL="0" indent="0">
              <a:buNone/>
            </a:pPr>
            <a:r>
              <a:rPr lang="ru-RU" sz="5600" dirty="0">
                <a:solidFill>
                  <a:srgbClr val="993366"/>
                </a:solidFill>
                <a:latin typeface="Averta Demo PE"/>
              </a:rPr>
              <a:t>н.1) определяет торгово-промышленные палаты, которые свидетельствуют обстоятельства непреодолимой силы, возникшие при исполнении договоров, заключенных между российскими субъектами предпринимательской деятельности (за исключением обстоятельств, возникших в рамках правоотношений, регулируемых законодательством о налогах и сборах), публикует перечень указанных торгово-промышленных палат на своем официальном сайте в информационно-телекоммуникационной сети "Интернет", устанавливает порядок выдачи указанными торгово-промышленными палатами соответствующих заключений;</a:t>
            </a:r>
            <a:endParaRPr lang="ru-RU" sz="5600" b="1" dirty="0">
              <a:solidFill>
                <a:srgbClr val="993366"/>
              </a:solidFill>
              <a:latin typeface="Averta Demo PE"/>
            </a:endParaRPr>
          </a:p>
          <a:p>
            <a:pPr>
              <a:lnSpc>
                <a:spcPct val="110000"/>
              </a:lnSpc>
              <a:buNone/>
            </a:pPr>
            <a:r>
              <a:rPr lang="ru-RU" sz="5600" b="1" dirty="0">
                <a:solidFill>
                  <a:srgbClr val="993366"/>
                </a:solidFill>
                <a:latin typeface="Averta Demo PE"/>
              </a:rPr>
              <a:t>Постановление Пленума Верховного Суда № 7 от 24.03.2016г.</a:t>
            </a:r>
            <a:r>
              <a:rPr lang="ru-RU" sz="5600" dirty="0">
                <a:solidFill>
                  <a:srgbClr val="993366"/>
                </a:solidFill>
                <a:latin typeface="Averta Demo PE"/>
              </a:rPr>
              <a:t>«О применении судами некоторых положений Гражданского кодекса РФ об ответственности за нарушение обязательств»;</a:t>
            </a:r>
          </a:p>
          <a:p>
            <a:pPr>
              <a:lnSpc>
                <a:spcPct val="110000"/>
              </a:lnSpc>
              <a:buNone/>
            </a:pPr>
            <a:r>
              <a:rPr lang="ru-RU" sz="5600" b="1" dirty="0">
                <a:solidFill>
                  <a:srgbClr val="993366"/>
                </a:solidFill>
                <a:latin typeface="Averta Demo PE"/>
              </a:rPr>
              <a:t>Президиум Верховного суда РФ от 21.04.2020г.</a:t>
            </a:r>
            <a:r>
              <a:rPr lang="ru-RU" sz="5600" dirty="0">
                <a:solidFill>
                  <a:srgbClr val="993366"/>
                </a:solidFill>
                <a:latin typeface="Averta Demo PE"/>
              </a:rPr>
              <a:t>«Обзор судебной практики по вопросам применения законодательства и мер по противодействию распространения </a:t>
            </a:r>
            <a:r>
              <a:rPr lang="en-US" sz="5600" dirty="0">
                <a:solidFill>
                  <a:srgbClr val="993366"/>
                </a:solidFill>
                <a:latin typeface="Averta Demo PE"/>
              </a:rPr>
              <a:t>COVID-19</a:t>
            </a:r>
            <a:r>
              <a:rPr lang="ru-RU" sz="5600" dirty="0">
                <a:solidFill>
                  <a:srgbClr val="993366"/>
                </a:solidFill>
                <a:latin typeface="Averta Demo PE"/>
              </a:rPr>
              <a:t> № 1 (утвержден Президиумом Верховного Суда РФ от 21.04.2020г.)».</a:t>
            </a:r>
          </a:p>
          <a:p>
            <a:pPr marL="0" indent="0">
              <a:lnSpc>
                <a:spcPct val="110000"/>
              </a:lnSpc>
              <a:buNone/>
            </a:pPr>
            <a:r>
              <a:rPr lang="ru-RU" sz="6400" b="1" dirty="0">
                <a:solidFill>
                  <a:srgbClr val="993366"/>
                </a:solidFill>
                <a:latin typeface="Averta Demo PE"/>
              </a:rPr>
              <a:t>Положение</a:t>
            </a:r>
            <a:r>
              <a:rPr lang="ru-RU" sz="5600" b="1" dirty="0">
                <a:solidFill>
                  <a:srgbClr val="993366"/>
                </a:solidFill>
                <a:latin typeface="Averta Demo PE"/>
              </a:rPr>
              <a:t> </a:t>
            </a:r>
            <a:r>
              <a:rPr lang="ru-RU" sz="5600" dirty="0">
                <a:solidFill>
                  <a:srgbClr val="993366"/>
                </a:solidFill>
                <a:latin typeface="Averta Demo PE"/>
              </a:rPr>
              <a:t>«О порядке свидетельствования Торгово-промышленной палатой</a:t>
            </a:r>
            <a:br>
              <a:rPr lang="ru-RU" sz="5600" dirty="0">
                <a:solidFill>
                  <a:srgbClr val="993366"/>
                </a:solidFill>
                <a:latin typeface="Averta Demo PE"/>
              </a:rPr>
            </a:br>
            <a:r>
              <a:rPr lang="ru-RU" sz="5600" dirty="0">
                <a:solidFill>
                  <a:srgbClr val="993366"/>
                </a:solidFill>
                <a:latin typeface="Averta Demo PE"/>
              </a:rPr>
              <a:t>Российской Федерации обстоятельств непреодолимой силы (форс-мажора)». Приложение к постановлению Правления ТПП РФ №  </a:t>
            </a:r>
            <a:r>
              <a:rPr lang="ru-RU" sz="5600" u="sng" dirty="0">
                <a:solidFill>
                  <a:srgbClr val="993366"/>
                </a:solidFill>
                <a:latin typeface="Averta Demo PE"/>
              </a:rPr>
              <a:t>173-14</a:t>
            </a:r>
            <a:r>
              <a:rPr lang="ru-RU" sz="5600" dirty="0">
                <a:solidFill>
                  <a:srgbClr val="993366"/>
                </a:solidFill>
                <a:latin typeface="Averta Demo PE"/>
              </a:rPr>
              <a:t>  от  </a:t>
            </a:r>
            <a:r>
              <a:rPr lang="ru-RU" sz="5600" u="sng" dirty="0">
                <a:solidFill>
                  <a:srgbClr val="993366"/>
                </a:solidFill>
                <a:latin typeface="Averta Demo PE"/>
              </a:rPr>
              <a:t>23</a:t>
            </a:r>
            <a:r>
              <a:rPr lang="ru-RU" sz="5600" dirty="0">
                <a:solidFill>
                  <a:srgbClr val="993366"/>
                </a:solidFill>
                <a:latin typeface="Averta Demo PE"/>
              </a:rPr>
              <a:t>  </a:t>
            </a:r>
            <a:r>
              <a:rPr lang="ru-RU" sz="5600" u="sng" dirty="0">
                <a:solidFill>
                  <a:srgbClr val="993366"/>
                </a:solidFill>
                <a:latin typeface="Averta Demo PE"/>
              </a:rPr>
              <a:t>декабря</a:t>
            </a:r>
            <a:r>
              <a:rPr lang="ru-RU" sz="5600" dirty="0">
                <a:solidFill>
                  <a:srgbClr val="993366"/>
                </a:solidFill>
                <a:latin typeface="Averta Demo PE"/>
              </a:rPr>
              <a:t>  2015г.(</a:t>
            </a:r>
            <a:r>
              <a:rPr lang="ru-RU" sz="5600" i="1" dirty="0">
                <a:solidFill>
                  <a:srgbClr val="993366"/>
                </a:solidFill>
                <a:latin typeface="Averta Demo PE"/>
              </a:rPr>
              <a:t>в редакции постановления Правления ТПП РФ от 26.01.2022 г. № 105-11</a:t>
            </a:r>
            <a:r>
              <a:rPr lang="ru-RU" sz="5600" dirty="0">
                <a:solidFill>
                  <a:srgbClr val="993366"/>
                </a:solidFill>
                <a:latin typeface="Averta Demo PE"/>
              </a:rPr>
              <a:t>).</a:t>
            </a:r>
            <a:br>
              <a:rPr lang="ru-RU" sz="5600" dirty="0">
                <a:solidFill>
                  <a:srgbClr val="993366"/>
                </a:solidFill>
                <a:latin typeface="Averta Demo PE"/>
              </a:rPr>
            </a:br>
            <a:r>
              <a:rPr lang="ru-RU" sz="5600" b="1" dirty="0">
                <a:solidFill>
                  <a:srgbClr val="993366"/>
                </a:solidFill>
                <a:latin typeface="Averta Demo PE"/>
              </a:rPr>
              <a:t>Постановление Торгово-промышленной палаты РФ от 24 июня 2021 г. N 7-2 </a:t>
            </a:r>
            <a:r>
              <a:rPr lang="ru-RU" sz="5600" dirty="0">
                <a:solidFill>
                  <a:srgbClr val="993366"/>
                </a:solidFill>
                <a:latin typeface="Averta Demo PE"/>
              </a:rPr>
              <a:t>“Об утверждении Положения о свидетельствовании уполномоченными торгово-промышленными палатами обстоятельств непреодолимой силы по договорам (контрактам), заключенным в рамках внутрироссийской экономической деятельности” совместно с Положением.</a:t>
            </a:r>
          </a:p>
          <a:p>
            <a:pPr marL="0" indent="0">
              <a:lnSpc>
                <a:spcPct val="110000"/>
              </a:lnSpc>
              <a:buNone/>
            </a:pPr>
            <a:endParaRPr lang="ru-RU" sz="6400" dirty="0">
              <a:solidFill>
                <a:srgbClr val="993366"/>
              </a:solidFill>
              <a:latin typeface="Averta Demo PE"/>
            </a:endParaRPr>
          </a:p>
          <a:p>
            <a:pPr>
              <a:lnSpc>
                <a:spcPct val="120000"/>
              </a:lnSpc>
              <a:buNone/>
            </a:pPr>
            <a:endParaRPr lang="ru-RU" sz="2200" dirty="0"/>
          </a:p>
        </p:txBody>
      </p:sp>
    </p:spTree>
    <p:extLst>
      <p:ext uri="{BB962C8B-B14F-4D97-AF65-F5344CB8AC3E}">
        <p14:creationId xmlns:p14="http://schemas.microsoft.com/office/powerpoint/2010/main" val="193564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D6F5311-A436-42C1-839A-ECDE80B2E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6617"/>
          </a:xfrm>
          <a:prstGeom prst="rect">
            <a:avLst/>
          </a:prstGeom>
        </p:spPr>
      </p:pic>
      <p:sp>
        <p:nvSpPr>
          <p:cNvPr id="2" name="Заголовок 1">
            <a:extLst>
              <a:ext uri="{FF2B5EF4-FFF2-40B4-BE49-F238E27FC236}">
                <a16:creationId xmlns:a16="http://schemas.microsoft.com/office/drawing/2014/main" id="{4F5BFD81-D024-48C3-A6B5-93B502566258}"/>
              </a:ext>
            </a:extLst>
          </p:cNvPr>
          <p:cNvSpPr>
            <a:spLocks noGrp="1"/>
          </p:cNvSpPr>
          <p:nvPr>
            <p:ph type="title"/>
          </p:nvPr>
        </p:nvSpPr>
        <p:spPr>
          <a:xfrm>
            <a:off x="1383322" y="234463"/>
            <a:ext cx="10425723" cy="507999"/>
          </a:xfrm>
        </p:spPr>
        <p:txBody>
          <a:bodyPr>
            <a:normAutofit/>
          </a:bodyPr>
          <a:lstStyle/>
          <a:p>
            <a:r>
              <a:rPr lang="ru-RU" sz="2000" b="1" dirty="0">
                <a:solidFill>
                  <a:schemeClr val="bg1"/>
                </a:solidFill>
              </a:rPr>
              <a:t>ОНС нормативное регулирование </a:t>
            </a:r>
            <a:endParaRPr lang="ru-RU" sz="2000" b="1" dirty="0">
              <a:solidFill>
                <a:schemeClr val="bg1"/>
              </a:solidFill>
              <a:latin typeface="Arial" panose="020B0604020202020204" pitchFamily="34" charset="0"/>
              <a:cs typeface="Arial" panose="020B0604020202020204" pitchFamily="34" charset="0"/>
            </a:endParaRPr>
          </a:p>
        </p:txBody>
      </p:sp>
      <p:sp>
        <p:nvSpPr>
          <p:cNvPr id="12" name="Объект 11">
            <a:extLst>
              <a:ext uri="{FF2B5EF4-FFF2-40B4-BE49-F238E27FC236}">
                <a16:creationId xmlns:a16="http://schemas.microsoft.com/office/drawing/2014/main" id="{AEBC5349-2EFC-4DE7-A1A7-33F5176E0DE4}"/>
              </a:ext>
            </a:extLst>
          </p:cNvPr>
          <p:cNvSpPr>
            <a:spLocks noGrp="1"/>
          </p:cNvSpPr>
          <p:nvPr>
            <p:ph sz="half" idx="1"/>
          </p:nvPr>
        </p:nvSpPr>
        <p:spPr>
          <a:xfrm>
            <a:off x="109416" y="1137871"/>
            <a:ext cx="515816" cy="401760"/>
          </a:xfrm>
        </p:spPr>
        <p:txBody>
          <a:bodyPr>
            <a:noAutofit/>
          </a:bodyPr>
          <a:lstStyle/>
          <a:p>
            <a:pPr marL="0" indent="0" algn="ctr">
              <a:buNone/>
            </a:pPr>
            <a:r>
              <a:rPr lang="ru-RU" sz="1800" b="1" dirty="0">
                <a:solidFill>
                  <a:schemeClr val="bg1"/>
                </a:solidFill>
                <a:latin typeface="Arial" panose="020B0604020202020204" pitchFamily="34" charset="0"/>
                <a:cs typeface="Arial" panose="020B0604020202020204" pitchFamily="34" charset="0"/>
              </a:rPr>
              <a:t>6</a:t>
            </a:r>
          </a:p>
        </p:txBody>
      </p:sp>
      <p:sp>
        <p:nvSpPr>
          <p:cNvPr id="14" name="Объект 13">
            <a:extLst>
              <a:ext uri="{FF2B5EF4-FFF2-40B4-BE49-F238E27FC236}">
                <a16:creationId xmlns:a16="http://schemas.microsoft.com/office/drawing/2014/main" id="{4771A692-3FEC-46FA-B37B-2E21BA13A7D3}"/>
              </a:ext>
            </a:extLst>
          </p:cNvPr>
          <p:cNvSpPr>
            <a:spLocks noGrp="1"/>
          </p:cNvSpPr>
          <p:nvPr>
            <p:ph sz="half" idx="2"/>
          </p:nvPr>
        </p:nvSpPr>
        <p:spPr>
          <a:xfrm>
            <a:off x="1375508" y="1137871"/>
            <a:ext cx="9978292" cy="5158426"/>
          </a:xfrm>
        </p:spPr>
        <p:txBody>
          <a:bodyPr>
            <a:normAutofit fontScale="85000" lnSpcReduction="10000"/>
          </a:bodyPr>
          <a:lstStyle/>
          <a:p>
            <a:pPr>
              <a:lnSpc>
                <a:spcPct val="120000"/>
              </a:lnSpc>
              <a:buNone/>
            </a:pPr>
            <a:r>
              <a:rPr lang="ru-RU" sz="2400" b="1" dirty="0">
                <a:solidFill>
                  <a:srgbClr val="993366"/>
                </a:solidFill>
                <a:latin typeface="Averta Demo PE"/>
              </a:rPr>
              <a:t>   «Конвенция Организации Объединенных Наций о договорах международной купли-продажи товаров» (Заключена в г. Вене 11.04.1980) вступила в силу для России - 01.09.1991г.</a:t>
            </a:r>
          </a:p>
          <a:p>
            <a:pPr marL="0" indent="0">
              <a:buNone/>
            </a:pPr>
            <a:r>
              <a:rPr lang="ru-RU" sz="2400" b="1" dirty="0">
                <a:solidFill>
                  <a:srgbClr val="993366"/>
                </a:solidFill>
                <a:latin typeface="Averta Demo PE"/>
              </a:rPr>
              <a:t>    Раздел IV. Освобождение от ответственности, Статья 79</a:t>
            </a:r>
          </a:p>
          <a:p>
            <a:pPr algn="just"/>
            <a:r>
              <a:rPr lang="ru-RU" sz="2400" dirty="0">
                <a:solidFill>
                  <a:srgbClr val="993366"/>
                </a:solidFill>
                <a:latin typeface="Averta Demo PE"/>
              </a:rPr>
              <a:t>Сторона не несет ответственности за неисполнение любого из своих обязательств, если докажет, что оно было вызвано препятствием вне ее контроля и что от нее нельзя было разумно ожидать принятия этого препятствия в расчет при заключении договора либо избежания или преодоления этого препятствия или его последствий.</a:t>
            </a:r>
          </a:p>
          <a:p>
            <a:pPr algn="just"/>
            <a:r>
              <a:rPr lang="ru-RU" sz="2400" dirty="0">
                <a:solidFill>
                  <a:srgbClr val="993366"/>
                </a:solidFill>
                <a:latin typeface="Averta Demo PE"/>
              </a:rPr>
              <a:t>Если неисполнение стороной своего обязательства вызвано неисполнением третьим лицом, привлеченным ею для исполнения всего или части договора, эта сторона освобождается от ответственности только в том случае, если:</a:t>
            </a:r>
          </a:p>
          <a:p>
            <a:pPr marL="0" indent="0" algn="just">
              <a:buNone/>
            </a:pPr>
            <a:r>
              <a:rPr lang="ru-RU" sz="2400" dirty="0">
                <a:solidFill>
                  <a:srgbClr val="993366"/>
                </a:solidFill>
                <a:latin typeface="Averta Demo PE"/>
              </a:rPr>
              <a:t>    а) она освобождается от ответственности на основании предыдущего пункта ; </a:t>
            </a:r>
          </a:p>
          <a:p>
            <a:pPr marL="0" indent="0" algn="just">
              <a:buNone/>
            </a:pPr>
            <a:r>
              <a:rPr lang="ru-RU" sz="2400" dirty="0">
                <a:solidFill>
                  <a:srgbClr val="993366"/>
                </a:solidFill>
                <a:latin typeface="Averta Demo PE"/>
              </a:rPr>
              <a:t>    б) привлеченное ею лицо также было бы освобождено от ответственности,</a:t>
            </a:r>
            <a:br>
              <a:rPr lang="ru-RU" sz="2400" dirty="0">
                <a:solidFill>
                  <a:srgbClr val="993366"/>
                </a:solidFill>
                <a:latin typeface="Averta Demo PE"/>
              </a:rPr>
            </a:br>
            <a:r>
              <a:rPr lang="ru-RU" sz="2400" dirty="0">
                <a:solidFill>
                  <a:srgbClr val="993366"/>
                </a:solidFill>
                <a:latin typeface="Averta Demo PE"/>
              </a:rPr>
              <a:t>     если бы положения указанного пункта были применены в отношении этого</a:t>
            </a:r>
            <a:br>
              <a:rPr lang="ru-RU" sz="2400" dirty="0">
                <a:solidFill>
                  <a:srgbClr val="993366"/>
                </a:solidFill>
                <a:latin typeface="Averta Demo PE"/>
              </a:rPr>
            </a:br>
            <a:r>
              <a:rPr lang="ru-RU" sz="2400" dirty="0">
                <a:solidFill>
                  <a:srgbClr val="993366"/>
                </a:solidFill>
                <a:latin typeface="Averta Demo PE"/>
              </a:rPr>
              <a:t>     лица.</a:t>
            </a:r>
          </a:p>
          <a:p>
            <a:pPr>
              <a:lnSpc>
                <a:spcPct val="80000"/>
              </a:lnSpc>
              <a:buNone/>
            </a:pPr>
            <a:endParaRPr lang="ru-RU" sz="2200" b="1" dirty="0"/>
          </a:p>
        </p:txBody>
      </p:sp>
    </p:spTree>
    <p:extLst>
      <p:ext uri="{BB962C8B-B14F-4D97-AF65-F5344CB8AC3E}">
        <p14:creationId xmlns:p14="http://schemas.microsoft.com/office/powerpoint/2010/main" val="393371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D6F5311-A436-42C1-839A-ECDE80B2E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3" y="0"/>
            <a:ext cx="12192000" cy="6856617"/>
          </a:xfrm>
          <a:prstGeom prst="rect">
            <a:avLst/>
          </a:prstGeom>
        </p:spPr>
      </p:pic>
      <p:sp>
        <p:nvSpPr>
          <p:cNvPr id="2" name="Заголовок 1">
            <a:extLst>
              <a:ext uri="{FF2B5EF4-FFF2-40B4-BE49-F238E27FC236}">
                <a16:creationId xmlns:a16="http://schemas.microsoft.com/office/drawing/2014/main" id="{4F5BFD81-D024-48C3-A6B5-93B502566258}"/>
              </a:ext>
            </a:extLst>
          </p:cNvPr>
          <p:cNvSpPr>
            <a:spLocks noGrp="1"/>
          </p:cNvSpPr>
          <p:nvPr>
            <p:ph type="title"/>
          </p:nvPr>
        </p:nvSpPr>
        <p:spPr>
          <a:xfrm>
            <a:off x="1383322" y="234463"/>
            <a:ext cx="10425723" cy="507999"/>
          </a:xfrm>
        </p:spPr>
        <p:txBody>
          <a:bodyPr>
            <a:normAutofit/>
          </a:bodyPr>
          <a:lstStyle/>
          <a:p>
            <a:r>
              <a:rPr lang="ru-RU" sz="2000" b="1" dirty="0">
                <a:solidFill>
                  <a:schemeClr val="bg1"/>
                </a:solidFill>
              </a:rPr>
              <a:t>ОНС нормативное регулирование </a:t>
            </a:r>
            <a:endParaRPr lang="ru-RU" sz="2000" b="1" dirty="0">
              <a:solidFill>
                <a:schemeClr val="bg1"/>
              </a:solidFill>
              <a:latin typeface="Arial" panose="020B0604020202020204" pitchFamily="34" charset="0"/>
              <a:cs typeface="Arial" panose="020B0604020202020204" pitchFamily="34" charset="0"/>
            </a:endParaRPr>
          </a:p>
        </p:txBody>
      </p:sp>
      <p:sp>
        <p:nvSpPr>
          <p:cNvPr id="12" name="Объект 11">
            <a:extLst>
              <a:ext uri="{FF2B5EF4-FFF2-40B4-BE49-F238E27FC236}">
                <a16:creationId xmlns:a16="http://schemas.microsoft.com/office/drawing/2014/main" id="{AEBC5349-2EFC-4DE7-A1A7-33F5176E0DE4}"/>
              </a:ext>
            </a:extLst>
          </p:cNvPr>
          <p:cNvSpPr>
            <a:spLocks noGrp="1"/>
          </p:cNvSpPr>
          <p:nvPr>
            <p:ph sz="half" idx="1"/>
          </p:nvPr>
        </p:nvSpPr>
        <p:spPr>
          <a:xfrm>
            <a:off x="109416" y="1137871"/>
            <a:ext cx="515816" cy="401759"/>
          </a:xfrm>
        </p:spPr>
        <p:txBody>
          <a:bodyPr>
            <a:noAutofit/>
          </a:bodyPr>
          <a:lstStyle/>
          <a:p>
            <a:pPr marL="0" indent="0" algn="ctr">
              <a:buNone/>
            </a:pPr>
            <a:r>
              <a:rPr lang="ru-RU" sz="1600" b="1" dirty="0">
                <a:solidFill>
                  <a:schemeClr val="bg1"/>
                </a:solidFill>
                <a:latin typeface="Arial" panose="020B0604020202020204" pitchFamily="34" charset="0"/>
                <a:cs typeface="Arial" panose="020B0604020202020204" pitchFamily="34" charset="0"/>
              </a:rPr>
              <a:t>7</a:t>
            </a:r>
          </a:p>
        </p:txBody>
      </p:sp>
      <p:sp>
        <p:nvSpPr>
          <p:cNvPr id="14" name="Объект 13">
            <a:extLst>
              <a:ext uri="{FF2B5EF4-FFF2-40B4-BE49-F238E27FC236}">
                <a16:creationId xmlns:a16="http://schemas.microsoft.com/office/drawing/2014/main" id="{4771A692-3FEC-46FA-B37B-2E21BA13A7D3}"/>
              </a:ext>
            </a:extLst>
          </p:cNvPr>
          <p:cNvSpPr>
            <a:spLocks noGrp="1"/>
          </p:cNvSpPr>
          <p:nvPr>
            <p:ph sz="half" idx="2"/>
          </p:nvPr>
        </p:nvSpPr>
        <p:spPr>
          <a:xfrm>
            <a:off x="1375508" y="1137871"/>
            <a:ext cx="9978292" cy="5158426"/>
          </a:xfrm>
        </p:spPr>
        <p:txBody>
          <a:bodyPr>
            <a:noAutofit/>
          </a:bodyPr>
          <a:lstStyle/>
          <a:p>
            <a:pPr marL="0" indent="0">
              <a:buNone/>
            </a:pPr>
            <a:r>
              <a:rPr lang="ru-RU" sz="1600" b="1" dirty="0">
                <a:solidFill>
                  <a:srgbClr val="993366"/>
                </a:solidFill>
                <a:latin typeface="Averta Demo PE"/>
              </a:rPr>
              <a:t>Статья 65.1. Федерального закона от 05.04.2013 N 44-ФЗ </a:t>
            </a:r>
            <a:r>
              <a:rPr lang="ru-RU" sz="1200" b="1" dirty="0">
                <a:solidFill>
                  <a:srgbClr val="993366"/>
                </a:solidFill>
                <a:latin typeface="Averta Demo PE"/>
              </a:rPr>
              <a:t>«О контрактной системе в сфере закупок товаров, работ, услуг для обеспечения государственных и муниципальных нужд».</a:t>
            </a:r>
            <a:r>
              <a:rPr lang="en-US" sz="1200" b="1" dirty="0">
                <a:solidFill>
                  <a:srgbClr val="993366"/>
                </a:solidFill>
                <a:latin typeface="Averta Demo PE"/>
              </a:rPr>
              <a:t> </a:t>
            </a:r>
            <a:r>
              <a:rPr lang="ru-RU" sz="1200" dirty="0">
                <a:solidFill>
                  <a:srgbClr val="993366"/>
                </a:solidFill>
                <a:latin typeface="Averta Demo PE"/>
              </a:rPr>
              <a:t>По соглашению сторон допускается изменение существенных условий контракта, заключенного до 1 января 2023 года, если при исполнении такого контракта </a:t>
            </a:r>
            <a:r>
              <a:rPr lang="ru-RU" sz="1200" b="1" dirty="0">
                <a:solidFill>
                  <a:srgbClr val="993366"/>
                </a:solidFill>
                <a:latin typeface="Averta Demo PE"/>
              </a:rPr>
              <a:t>возникли независящие от сторон контракта обстоятельства, влекущие невозможность его исполнения.</a:t>
            </a:r>
            <a:r>
              <a:rPr lang="ru-RU" sz="1200" dirty="0">
                <a:solidFill>
                  <a:srgbClr val="993366"/>
                </a:solidFill>
                <a:latin typeface="Averta Demo PE"/>
              </a:rPr>
              <a:t> </a:t>
            </a:r>
          </a:p>
          <a:p>
            <a:pPr marL="0" indent="0" algn="just">
              <a:buNone/>
            </a:pPr>
            <a:r>
              <a:rPr lang="ru-RU" sz="1600" b="1" dirty="0">
                <a:solidFill>
                  <a:srgbClr val="993366"/>
                </a:solidFill>
                <a:latin typeface="Averta Demo PE"/>
              </a:rPr>
              <a:t>Постановление Правительства РФ от 30.06.2021 N 1078 (</a:t>
            </a:r>
            <a:r>
              <a:rPr lang="ru-RU" sz="1600" b="1" u="sng" dirty="0">
                <a:solidFill>
                  <a:srgbClr val="993366"/>
                </a:solidFill>
                <a:latin typeface="Averta Demo PE"/>
              </a:rPr>
              <a:t>ред. от 21.03.2022</a:t>
            </a:r>
            <a:r>
              <a:rPr lang="ru-RU" sz="1200" b="1" dirty="0">
                <a:solidFill>
                  <a:srgbClr val="993366"/>
                </a:solidFill>
                <a:latin typeface="Averta Demo PE"/>
              </a:rPr>
              <a:t>) – «Правила ведения реестра недобросовестных поставщиков (подрядчиков, исполнителей)», </a:t>
            </a:r>
          </a:p>
          <a:p>
            <a:pPr marL="0" indent="0" algn="just">
              <a:buNone/>
            </a:pPr>
            <a:r>
              <a:rPr lang="ru-RU" sz="1200" b="1" dirty="0">
                <a:solidFill>
                  <a:srgbClr val="993366"/>
                </a:solidFill>
                <a:latin typeface="Averta Demo PE"/>
              </a:rPr>
              <a:t>Статья 15: </a:t>
            </a:r>
            <a:r>
              <a:rPr lang="ru-RU" sz="1200" dirty="0">
                <a:solidFill>
                  <a:srgbClr val="993366"/>
                </a:solidFill>
                <a:latin typeface="Averta Demo PE"/>
              </a:rPr>
              <a:t>Орган контроля принимает решение об отказе во включении информации о поставщике (подрядчике, исполнителе) в реестр, если поставщиком (подрядчиком, исполнителем) представлены информация и документы, подтверждающие:</a:t>
            </a:r>
          </a:p>
          <a:p>
            <a:pPr marL="0" indent="0" algn="just">
              <a:buNone/>
            </a:pPr>
            <a:r>
              <a:rPr lang="ru-RU" sz="1200" dirty="0">
                <a:solidFill>
                  <a:srgbClr val="993366"/>
                </a:solidFill>
                <a:latin typeface="Averta Demo PE"/>
              </a:rPr>
              <a:t>- принятие им мер для надлежащего исполнения условий контракта;</a:t>
            </a:r>
          </a:p>
          <a:p>
            <a:pPr marL="0" indent="0">
              <a:buNone/>
            </a:pPr>
            <a:r>
              <a:rPr lang="ru-RU" sz="1200" dirty="0">
                <a:solidFill>
                  <a:srgbClr val="993366"/>
                </a:solidFill>
                <a:latin typeface="Averta Demo PE"/>
              </a:rPr>
              <a:t>- надлежащее исполнение оказалось невозможным вследствие обстоятельств непреодолимой силы, то есть чрезвычайных и непредотвратимых при данных условиях обстоятельств, в том числе в связи с введением политических или экономических </a:t>
            </a:r>
            <a:r>
              <a:rPr lang="ru-RU" sz="1200" dirty="0">
                <a:solidFill>
                  <a:srgbClr val="993366"/>
                </a:solidFill>
              </a:rPr>
              <a:t>санкций 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лиц (далее - санкции), и (или) введением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мер ограничительного характера (далее - меры ограничительного характера). К таким обстоятельствам не относится отказ поставщика (подрядчика, исполнителя) от исполнения контракта по причине введения санкций и (или) мер ограничительного характера в отношении заказчика. </a:t>
            </a:r>
          </a:p>
          <a:p>
            <a:pPr marL="0" indent="0" algn="just">
              <a:buNone/>
            </a:pPr>
            <a:r>
              <a:rPr lang="ru-RU" sz="1600" b="1" dirty="0">
                <a:solidFill>
                  <a:srgbClr val="993366"/>
                </a:solidFill>
                <a:latin typeface="Averta Demo PE"/>
              </a:rPr>
              <a:t>Письмо Минфина России от 12.04.2022г. № 24-01-07/31697 </a:t>
            </a:r>
            <a:r>
              <a:rPr lang="ru-RU" sz="1200" dirty="0">
                <a:solidFill>
                  <a:srgbClr val="993366"/>
                </a:solidFill>
                <a:latin typeface="Averta Demo PE"/>
              </a:rPr>
              <a:t>: На основании статьи 65.1 статьи 112 Закона № 44-ФЗ – могут быть изменены </a:t>
            </a:r>
            <a:r>
              <a:rPr lang="ru-RU" sz="1200" b="1" dirty="0">
                <a:solidFill>
                  <a:srgbClr val="993366"/>
                </a:solidFill>
                <a:latin typeface="Averta Demo PE"/>
              </a:rPr>
              <a:t>любые существенные условия контракта</a:t>
            </a:r>
            <a:r>
              <a:rPr lang="ru-RU" sz="1200" dirty="0">
                <a:solidFill>
                  <a:srgbClr val="993366"/>
                </a:solidFill>
                <a:latin typeface="Averta Demo PE"/>
              </a:rPr>
              <a:t>, заключенного до 01.01.2023 года, если при исполнении такого контракта возникли независящие от сторон контракта обстоятельства, влекущие невозможность его исполнения. ОНС – являются </a:t>
            </a:r>
            <a:r>
              <a:rPr lang="ru-RU" sz="1200" b="1" dirty="0">
                <a:solidFill>
                  <a:srgbClr val="993366"/>
                </a:solidFill>
                <a:latin typeface="Averta Demo PE"/>
              </a:rPr>
              <a:t>одним из таких обстоятельств.   </a:t>
            </a:r>
            <a:r>
              <a:rPr lang="ru-RU" sz="1200" dirty="0">
                <a:solidFill>
                  <a:srgbClr val="993366"/>
                </a:solidFill>
                <a:latin typeface="Averta Demo PE"/>
              </a:rPr>
              <a:t>Данная статья </a:t>
            </a:r>
            <a:r>
              <a:rPr lang="ru-RU" sz="1200" b="1" dirty="0">
                <a:solidFill>
                  <a:srgbClr val="993366"/>
                </a:solidFill>
                <a:latin typeface="Averta Demo PE"/>
              </a:rPr>
              <a:t>не содержит ограничений пределов изменений</a:t>
            </a:r>
            <a:r>
              <a:rPr lang="ru-RU" sz="1200" dirty="0">
                <a:solidFill>
                  <a:srgbClr val="993366"/>
                </a:solidFill>
                <a:latin typeface="Averta Demo PE"/>
              </a:rPr>
              <a:t>, вносимых в условия контракта , в связи с чем размер увеличения может превышать  соответствующие размеры, предусмотренные иными положениями Закона № 44-ФЗ, в частности, в отношении цены контракта и срок исполнения контракта.</a:t>
            </a:r>
            <a:endParaRPr lang="en-US" sz="1200" dirty="0">
              <a:solidFill>
                <a:srgbClr val="993366"/>
              </a:solidFill>
              <a:latin typeface="Averta Demo PE"/>
            </a:endParaRPr>
          </a:p>
          <a:p>
            <a:pPr>
              <a:lnSpc>
                <a:spcPct val="120000"/>
              </a:lnSpc>
              <a:buNone/>
            </a:pPr>
            <a:endParaRPr lang="ru-RU" sz="1200" b="1" dirty="0"/>
          </a:p>
        </p:txBody>
      </p:sp>
    </p:spTree>
    <p:extLst>
      <p:ext uri="{BB962C8B-B14F-4D97-AF65-F5344CB8AC3E}">
        <p14:creationId xmlns:p14="http://schemas.microsoft.com/office/powerpoint/2010/main" val="164687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D6F5311-A436-42C1-839A-ECDE80B2E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25" y="1383"/>
            <a:ext cx="12192000" cy="6856617"/>
          </a:xfrm>
          <a:prstGeom prst="rect">
            <a:avLst/>
          </a:prstGeom>
        </p:spPr>
      </p:pic>
      <p:sp>
        <p:nvSpPr>
          <p:cNvPr id="2" name="Заголовок 1">
            <a:extLst>
              <a:ext uri="{FF2B5EF4-FFF2-40B4-BE49-F238E27FC236}">
                <a16:creationId xmlns:a16="http://schemas.microsoft.com/office/drawing/2014/main" id="{4F5BFD81-D024-48C3-A6B5-93B502566258}"/>
              </a:ext>
            </a:extLst>
          </p:cNvPr>
          <p:cNvSpPr>
            <a:spLocks noGrp="1"/>
          </p:cNvSpPr>
          <p:nvPr>
            <p:ph type="title"/>
          </p:nvPr>
        </p:nvSpPr>
        <p:spPr>
          <a:xfrm>
            <a:off x="1383322" y="234463"/>
            <a:ext cx="10425723" cy="507999"/>
          </a:xfrm>
        </p:spPr>
        <p:txBody>
          <a:bodyPr>
            <a:normAutofit/>
          </a:bodyPr>
          <a:lstStyle/>
          <a:p>
            <a:r>
              <a:rPr lang="ru-RU" sz="1800" b="1" dirty="0">
                <a:solidFill>
                  <a:schemeClr val="bg1"/>
                </a:solidFill>
                <a:latin typeface="Arial" panose="020B0604020202020204" pitchFamily="34" charset="0"/>
                <a:cs typeface="Arial" panose="020B0604020202020204" pitchFamily="34" charset="0"/>
              </a:rPr>
              <a:t>Виды обстоятельств форс-мажора (непреодолимой силы)</a:t>
            </a:r>
          </a:p>
        </p:txBody>
      </p:sp>
      <p:sp>
        <p:nvSpPr>
          <p:cNvPr id="12" name="Объект 11">
            <a:extLst>
              <a:ext uri="{FF2B5EF4-FFF2-40B4-BE49-F238E27FC236}">
                <a16:creationId xmlns:a16="http://schemas.microsoft.com/office/drawing/2014/main" id="{AEBC5349-2EFC-4DE7-A1A7-33F5176E0DE4}"/>
              </a:ext>
            </a:extLst>
          </p:cNvPr>
          <p:cNvSpPr>
            <a:spLocks noGrp="1"/>
          </p:cNvSpPr>
          <p:nvPr>
            <p:ph sz="half" idx="1"/>
          </p:nvPr>
        </p:nvSpPr>
        <p:spPr>
          <a:xfrm>
            <a:off x="109416" y="1137871"/>
            <a:ext cx="515816" cy="401760"/>
          </a:xfrm>
        </p:spPr>
        <p:txBody>
          <a:bodyPr>
            <a:noAutofit/>
          </a:bodyPr>
          <a:lstStyle/>
          <a:p>
            <a:pPr marL="0" indent="0" algn="ctr">
              <a:buNone/>
            </a:pPr>
            <a:r>
              <a:rPr lang="ru-RU" sz="1600" b="1" dirty="0">
                <a:solidFill>
                  <a:schemeClr val="bg1"/>
                </a:solidFill>
                <a:latin typeface="Arial" panose="020B0604020202020204" pitchFamily="34" charset="0"/>
                <a:cs typeface="Arial" panose="020B0604020202020204" pitchFamily="34" charset="0"/>
              </a:rPr>
              <a:t>8</a:t>
            </a:r>
          </a:p>
        </p:txBody>
      </p:sp>
      <p:sp>
        <p:nvSpPr>
          <p:cNvPr id="14" name="Объект 13">
            <a:extLst>
              <a:ext uri="{FF2B5EF4-FFF2-40B4-BE49-F238E27FC236}">
                <a16:creationId xmlns:a16="http://schemas.microsoft.com/office/drawing/2014/main" id="{4771A692-3FEC-46FA-B37B-2E21BA13A7D3}"/>
              </a:ext>
            </a:extLst>
          </p:cNvPr>
          <p:cNvSpPr>
            <a:spLocks noGrp="1"/>
          </p:cNvSpPr>
          <p:nvPr>
            <p:ph sz="half" idx="2"/>
          </p:nvPr>
        </p:nvSpPr>
        <p:spPr>
          <a:xfrm>
            <a:off x="1375508" y="1137871"/>
            <a:ext cx="9978292" cy="5039092"/>
          </a:xfrm>
        </p:spPr>
        <p:txBody>
          <a:bodyPr>
            <a:normAutofit fontScale="70000" lnSpcReduction="20000"/>
          </a:bodyPr>
          <a:lstStyle/>
          <a:p>
            <a:pPr algn="ctr">
              <a:lnSpc>
                <a:spcPct val="80000"/>
              </a:lnSpc>
              <a:buNone/>
            </a:pPr>
            <a:r>
              <a:rPr lang="ru-RU" sz="3400" b="1" dirty="0">
                <a:solidFill>
                  <a:srgbClr val="993366"/>
                </a:solidFill>
                <a:latin typeface="Averta Demo PE"/>
              </a:rPr>
              <a:t>Обстоятельство должно быть</a:t>
            </a:r>
          </a:p>
          <a:p>
            <a:pPr>
              <a:lnSpc>
                <a:spcPct val="120000"/>
              </a:lnSpc>
            </a:pPr>
            <a:r>
              <a:rPr lang="ru-RU" sz="2600" b="1" dirty="0">
                <a:solidFill>
                  <a:srgbClr val="993366"/>
                </a:solidFill>
                <a:latin typeface="Averta Demo PE"/>
              </a:rPr>
              <a:t>Чрезвычайным. </a:t>
            </a:r>
            <a:r>
              <a:rPr lang="ru-RU" sz="2600" dirty="0">
                <a:solidFill>
                  <a:srgbClr val="993366"/>
                </a:solidFill>
                <a:latin typeface="Averta Demo PE"/>
              </a:rPr>
              <a:t>Под чрезвычайностью понимается исключительность, выход за пределы «нормального», обыденного, необычайность для тех или иных жизненных условий, что не относится к жизненному риску;</a:t>
            </a:r>
          </a:p>
          <a:p>
            <a:pPr>
              <a:lnSpc>
                <a:spcPct val="120000"/>
              </a:lnSpc>
            </a:pPr>
            <a:r>
              <a:rPr lang="ru-RU" sz="2600" b="1" dirty="0">
                <a:solidFill>
                  <a:srgbClr val="993366"/>
                </a:solidFill>
                <a:latin typeface="Averta Demo PE"/>
              </a:rPr>
              <a:t> Непредотвратимым и непредвиденным. </a:t>
            </a:r>
            <a:r>
              <a:rPr lang="ru-RU" sz="2600" dirty="0">
                <a:solidFill>
                  <a:srgbClr val="993366"/>
                </a:solidFill>
                <a:latin typeface="Averta Demo PE"/>
              </a:rPr>
              <a:t>Обстоятельство признается непредотвратимым, если любой участник гражданского оборота, осуществляющий аналогичную с должником деятельность, не мог бы избежать наступления этого обстоятельства или его последствий и не мог их предвидеть;</a:t>
            </a:r>
          </a:p>
          <a:p>
            <a:pPr>
              <a:lnSpc>
                <a:spcPct val="120000"/>
              </a:lnSpc>
            </a:pPr>
            <a:r>
              <a:rPr lang="ru-RU" sz="2600" b="1" dirty="0">
                <a:solidFill>
                  <a:srgbClr val="993366"/>
                </a:solidFill>
                <a:latin typeface="Averta Demo PE"/>
              </a:rPr>
              <a:t>Непреодолимым. </a:t>
            </a:r>
            <a:r>
              <a:rPr lang="ru-RU" sz="2600" dirty="0">
                <a:solidFill>
                  <a:srgbClr val="993366"/>
                </a:solidFill>
                <a:latin typeface="Averta Demo PE"/>
              </a:rPr>
              <a:t>В п. 3. ст. 401 ГК РФ указано, что возникшее обстоятельство должно повлечь невозможность исполнения обязательства;</a:t>
            </a:r>
          </a:p>
          <a:p>
            <a:pPr>
              <a:lnSpc>
                <a:spcPct val="120000"/>
              </a:lnSpc>
            </a:pPr>
            <a:r>
              <a:rPr lang="ru-RU" sz="2600" dirty="0">
                <a:solidFill>
                  <a:srgbClr val="993366"/>
                </a:solidFill>
                <a:latin typeface="Averta Demo PE"/>
              </a:rPr>
              <a:t>Заявитель </a:t>
            </a:r>
            <a:r>
              <a:rPr lang="ru-RU" sz="2600" b="1" dirty="0">
                <a:solidFill>
                  <a:srgbClr val="993366"/>
                </a:solidFill>
                <a:latin typeface="Averta Demo PE"/>
              </a:rPr>
              <a:t>обязан доказать добросовестность</a:t>
            </a:r>
            <a:r>
              <a:rPr lang="ru-RU" sz="2600" dirty="0">
                <a:solidFill>
                  <a:srgbClr val="993366"/>
                </a:solidFill>
                <a:latin typeface="Averta Demo PE"/>
              </a:rPr>
              <a:t> исполнения договора;</a:t>
            </a:r>
          </a:p>
          <a:p>
            <a:pPr>
              <a:lnSpc>
                <a:spcPct val="120000"/>
              </a:lnSpc>
            </a:pPr>
            <a:r>
              <a:rPr lang="ru-RU" sz="2600" dirty="0">
                <a:solidFill>
                  <a:srgbClr val="993366"/>
                </a:solidFill>
                <a:latin typeface="Averta Demo PE"/>
              </a:rPr>
              <a:t>Заявитель должен доказать , что </a:t>
            </a:r>
            <a:r>
              <a:rPr lang="ru-RU" sz="2600" b="1" dirty="0">
                <a:solidFill>
                  <a:srgbClr val="993366"/>
                </a:solidFill>
                <a:latin typeface="Averta Demo PE"/>
              </a:rPr>
              <a:t>предпринял все необходимые действия к исполнению договора;</a:t>
            </a:r>
          </a:p>
          <a:p>
            <a:pPr>
              <a:lnSpc>
                <a:spcPct val="120000"/>
              </a:lnSpc>
            </a:pPr>
            <a:r>
              <a:rPr lang="ru-RU" sz="2600" b="1" dirty="0">
                <a:solidFill>
                  <a:srgbClr val="993366"/>
                </a:solidFill>
                <a:latin typeface="Averta Demo PE"/>
              </a:rPr>
              <a:t> Заявитель своевременно уведомил о наступлении чрезвычайных обстоятельств в соответствии с условиями договора.</a:t>
            </a:r>
          </a:p>
          <a:p>
            <a:pPr marL="457200" indent="-457200">
              <a:lnSpc>
                <a:spcPct val="120000"/>
              </a:lnSpc>
              <a:buNone/>
            </a:pPr>
            <a:endParaRPr lang="ru-RU" sz="2600" b="1" dirty="0"/>
          </a:p>
        </p:txBody>
      </p:sp>
    </p:spTree>
    <p:extLst>
      <p:ext uri="{BB962C8B-B14F-4D97-AF65-F5344CB8AC3E}">
        <p14:creationId xmlns:p14="http://schemas.microsoft.com/office/powerpoint/2010/main" val="89304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D6F5311-A436-42C1-839A-ECDE80B2E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0"/>
            <a:ext cx="12192000" cy="6856617"/>
          </a:xfrm>
          <a:prstGeom prst="rect">
            <a:avLst/>
          </a:prstGeom>
        </p:spPr>
      </p:pic>
      <p:sp>
        <p:nvSpPr>
          <p:cNvPr id="2" name="Заголовок 1">
            <a:extLst>
              <a:ext uri="{FF2B5EF4-FFF2-40B4-BE49-F238E27FC236}">
                <a16:creationId xmlns:a16="http://schemas.microsoft.com/office/drawing/2014/main" id="{4F5BFD81-D024-48C3-A6B5-93B502566258}"/>
              </a:ext>
            </a:extLst>
          </p:cNvPr>
          <p:cNvSpPr>
            <a:spLocks noGrp="1"/>
          </p:cNvSpPr>
          <p:nvPr>
            <p:ph type="title"/>
          </p:nvPr>
        </p:nvSpPr>
        <p:spPr>
          <a:xfrm>
            <a:off x="1383322" y="234463"/>
            <a:ext cx="10425723" cy="507999"/>
          </a:xfrm>
        </p:spPr>
        <p:txBody>
          <a:bodyPr>
            <a:normAutofit/>
          </a:bodyPr>
          <a:lstStyle/>
          <a:p>
            <a:r>
              <a:rPr lang="ru-RU" sz="1800" b="1" dirty="0">
                <a:solidFill>
                  <a:schemeClr val="bg1"/>
                </a:solidFill>
                <a:latin typeface="Arial" panose="020B0604020202020204" pitchFamily="34" charset="0"/>
                <a:cs typeface="Arial" panose="020B0604020202020204" pitchFamily="34" charset="0"/>
              </a:rPr>
              <a:t>Виды обстоятельств форс-мажора (непреодолимой силы)</a:t>
            </a:r>
          </a:p>
        </p:txBody>
      </p:sp>
      <p:sp>
        <p:nvSpPr>
          <p:cNvPr id="12" name="Объект 11">
            <a:extLst>
              <a:ext uri="{FF2B5EF4-FFF2-40B4-BE49-F238E27FC236}">
                <a16:creationId xmlns:a16="http://schemas.microsoft.com/office/drawing/2014/main" id="{AEBC5349-2EFC-4DE7-A1A7-33F5176E0DE4}"/>
              </a:ext>
            </a:extLst>
          </p:cNvPr>
          <p:cNvSpPr>
            <a:spLocks noGrp="1"/>
          </p:cNvSpPr>
          <p:nvPr>
            <p:ph sz="half" idx="1"/>
          </p:nvPr>
        </p:nvSpPr>
        <p:spPr>
          <a:xfrm>
            <a:off x="109416" y="1267097"/>
            <a:ext cx="515816" cy="272534"/>
          </a:xfrm>
        </p:spPr>
        <p:txBody>
          <a:bodyPr>
            <a:noAutofit/>
          </a:bodyPr>
          <a:lstStyle/>
          <a:p>
            <a:pPr marL="0" indent="0" algn="ctr">
              <a:buNone/>
            </a:pPr>
            <a:r>
              <a:rPr lang="ru-RU" sz="1600" b="1" dirty="0">
                <a:solidFill>
                  <a:schemeClr val="bg1"/>
                </a:solidFill>
                <a:latin typeface="Arial" panose="020B0604020202020204" pitchFamily="34" charset="0"/>
                <a:cs typeface="Arial" panose="020B0604020202020204" pitchFamily="34" charset="0"/>
              </a:rPr>
              <a:t>9</a:t>
            </a:r>
          </a:p>
        </p:txBody>
      </p:sp>
      <p:sp>
        <p:nvSpPr>
          <p:cNvPr id="14" name="Объект 13">
            <a:extLst>
              <a:ext uri="{FF2B5EF4-FFF2-40B4-BE49-F238E27FC236}">
                <a16:creationId xmlns:a16="http://schemas.microsoft.com/office/drawing/2014/main" id="{4771A692-3FEC-46FA-B37B-2E21BA13A7D3}"/>
              </a:ext>
            </a:extLst>
          </p:cNvPr>
          <p:cNvSpPr>
            <a:spLocks noGrp="1"/>
          </p:cNvSpPr>
          <p:nvPr>
            <p:ph sz="half" idx="2"/>
          </p:nvPr>
        </p:nvSpPr>
        <p:spPr>
          <a:xfrm>
            <a:off x="1375508" y="1137871"/>
            <a:ext cx="9978292" cy="5039092"/>
          </a:xfrm>
        </p:spPr>
        <p:txBody>
          <a:bodyPr>
            <a:normAutofit fontScale="55000" lnSpcReduction="20000"/>
          </a:bodyPr>
          <a:lstStyle/>
          <a:p>
            <a:pPr algn="ctr">
              <a:lnSpc>
                <a:spcPct val="80000"/>
              </a:lnSpc>
              <a:buNone/>
            </a:pPr>
            <a:r>
              <a:rPr lang="ru-RU" sz="3600" b="1" dirty="0">
                <a:solidFill>
                  <a:srgbClr val="993366"/>
                </a:solidFill>
                <a:latin typeface="Averta Demo PE"/>
              </a:rPr>
              <a:t>Что не является форс-мажором?</a:t>
            </a:r>
          </a:p>
          <a:p>
            <a:pPr algn="just">
              <a:lnSpc>
                <a:spcPct val="80000"/>
              </a:lnSpc>
              <a:buNone/>
            </a:pPr>
            <a:r>
              <a:rPr lang="ru-RU" sz="3200" dirty="0">
                <a:solidFill>
                  <a:srgbClr val="993366"/>
                </a:solidFill>
                <a:latin typeface="Averta Demo PE"/>
              </a:rPr>
              <a:t>По смыслу п.3. статьи 401 ГК РФ к непреодолимой силе не могут быть отнесены</a:t>
            </a:r>
          </a:p>
          <a:p>
            <a:pPr algn="just">
              <a:lnSpc>
                <a:spcPct val="80000"/>
              </a:lnSpc>
              <a:buNone/>
            </a:pPr>
            <a:r>
              <a:rPr lang="ru-RU" sz="3200" dirty="0">
                <a:solidFill>
                  <a:srgbClr val="993366"/>
                </a:solidFill>
                <a:latin typeface="Averta Demo PE"/>
              </a:rPr>
              <a:t>следующие обстоятельства:</a:t>
            </a:r>
          </a:p>
          <a:p>
            <a:pPr algn="just">
              <a:lnSpc>
                <a:spcPct val="80000"/>
              </a:lnSpc>
            </a:pPr>
            <a:r>
              <a:rPr lang="ru-RU" sz="3200" dirty="0">
                <a:solidFill>
                  <a:srgbClr val="993366"/>
                </a:solidFill>
                <a:latin typeface="Averta Demo PE"/>
              </a:rPr>
              <a:t>Нарушение обязанностей со стороны контрагентов должника</a:t>
            </a:r>
          </a:p>
          <a:p>
            <a:pPr marL="0" indent="0" algn="just">
              <a:lnSpc>
                <a:spcPct val="80000"/>
              </a:lnSpc>
              <a:buNone/>
            </a:pPr>
            <a:r>
              <a:rPr lang="ru-RU" sz="3200" dirty="0">
                <a:solidFill>
                  <a:srgbClr val="993366"/>
                </a:solidFill>
                <a:latin typeface="Averta Demo PE"/>
              </a:rPr>
              <a:t>   (если нет подтвержденного ФМ на стороне субпоставщика);</a:t>
            </a:r>
          </a:p>
          <a:p>
            <a:pPr algn="just">
              <a:lnSpc>
                <a:spcPct val="80000"/>
              </a:lnSpc>
            </a:pPr>
            <a:r>
              <a:rPr lang="ru-RU" sz="3200" dirty="0">
                <a:solidFill>
                  <a:srgbClr val="993366"/>
                </a:solidFill>
                <a:latin typeface="Averta Demo PE"/>
              </a:rPr>
              <a:t>Отсутствие на рынке нужных для исполнения товаров</a:t>
            </a:r>
          </a:p>
          <a:p>
            <a:pPr algn="just">
              <a:lnSpc>
                <a:spcPct val="80000"/>
              </a:lnSpc>
            </a:pPr>
            <a:r>
              <a:rPr lang="ru-RU" sz="3200" dirty="0">
                <a:solidFill>
                  <a:srgbClr val="993366"/>
                </a:solidFill>
                <a:latin typeface="Averta Demo PE"/>
              </a:rPr>
              <a:t>Отсутствие у должника необходимых денежных средств. </a:t>
            </a:r>
          </a:p>
          <a:p>
            <a:pPr marL="0" indent="0" algn="just">
              <a:lnSpc>
                <a:spcPct val="80000"/>
              </a:lnSpc>
              <a:buNone/>
            </a:pPr>
            <a:r>
              <a:rPr lang="ru-RU" sz="3200" b="1" dirty="0">
                <a:solidFill>
                  <a:srgbClr val="993366"/>
                </a:solidFill>
                <a:latin typeface="Averta Demo PE"/>
              </a:rPr>
              <a:t>                           А также:</a:t>
            </a:r>
          </a:p>
          <a:p>
            <a:pPr algn="just">
              <a:lnSpc>
                <a:spcPct val="80000"/>
              </a:lnSpc>
            </a:pPr>
            <a:r>
              <a:rPr lang="ru-RU" sz="3200" dirty="0">
                <a:solidFill>
                  <a:srgbClr val="993366"/>
                </a:solidFill>
                <a:latin typeface="Averta Demo PE"/>
              </a:rPr>
              <a:t>экономический кризис;</a:t>
            </a:r>
          </a:p>
          <a:p>
            <a:pPr algn="just">
              <a:lnSpc>
                <a:spcPct val="80000"/>
              </a:lnSpc>
            </a:pPr>
            <a:r>
              <a:rPr lang="ru-RU" sz="3200" dirty="0">
                <a:solidFill>
                  <a:srgbClr val="993366"/>
                </a:solidFill>
                <a:latin typeface="Averta Demo PE"/>
              </a:rPr>
              <a:t>падение курса рубля по отношению к иностранным валютам;</a:t>
            </a:r>
          </a:p>
          <a:p>
            <a:pPr algn="just">
              <a:lnSpc>
                <a:spcPct val="80000"/>
              </a:lnSpc>
            </a:pPr>
            <a:r>
              <a:rPr lang="ru-RU" sz="3200" dirty="0">
                <a:solidFill>
                  <a:srgbClr val="993366"/>
                </a:solidFill>
                <a:latin typeface="Averta Demo PE"/>
              </a:rPr>
              <a:t>отзыв лицензии;</a:t>
            </a:r>
          </a:p>
          <a:p>
            <a:pPr algn="just">
              <a:lnSpc>
                <a:spcPct val="80000"/>
              </a:lnSpc>
            </a:pPr>
            <a:r>
              <a:rPr lang="ru-RU" sz="3200" dirty="0">
                <a:solidFill>
                  <a:srgbClr val="993366"/>
                </a:solidFill>
                <a:latin typeface="Averta Demo PE"/>
              </a:rPr>
              <a:t>Противоправные действия третьих лиц, например: хищение, пожар, возникший в</a:t>
            </a:r>
          </a:p>
          <a:p>
            <a:pPr marL="0" indent="0" algn="just">
              <a:lnSpc>
                <a:spcPct val="80000"/>
              </a:lnSpc>
              <a:buNone/>
            </a:pPr>
            <a:r>
              <a:rPr lang="ru-RU" sz="3200" dirty="0">
                <a:solidFill>
                  <a:srgbClr val="993366"/>
                </a:solidFill>
                <a:latin typeface="Averta Demo PE"/>
              </a:rPr>
              <a:t>    результате противоправных действий третьих лиц, ДТП;</a:t>
            </a:r>
          </a:p>
          <a:p>
            <a:pPr algn="just">
              <a:lnSpc>
                <a:spcPct val="80000"/>
              </a:lnSpc>
            </a:pPr>
            <a:r>
              <a:rPr lang="ru-RU" sz="3200" dirty="0">
                <a:solidFill>
                  <a:srgbClr val="993366"/>
                </a:solidFill>
                <a:latin typeface="Averta Demo PE"/>
              </a:rPr>
              <a:t>Признание лица несостоятельным (банкротом); </a:t>
            </a:r>
          </a:p>
          <a:p>
            <a:pPr algn="just">
              <a:lnSpc>
                <a:spcPct val="80000"/>
              </a:lnSpc>
            </a:pPr>
            <a:r>
              <a:rPr lang="ru-RU" sz="3200" dirty="0">
                <a:solidFill>
                  <a:srgbClr val="993366"/>
                </a:solidFill>
                <a:latin typeface="Averta Demo PE"/>
              </a:rPr>
              <a:t>Погодные условия, которые являются обычными для климатической зоны исполнения</a:t>
            </a:r>
          </a:p>
          <a:p>
            <a:pPr marL="0" indent="0" algn="just">
              <a:lnSpc>
                <a:spcPct val="80000"/>
              </a:lnSpc>
              <a:buNone/>
            </a:pPr>
            <a:r>
              <a:rPr lang="ru-RU" sz="3200" dirty="0">
                <a:solidFill>
                  <a:srgbClr val="993366"/>
                </a:solidFill>
                <a:latin typeface="Averta Demo PE"/>
              </a:rPr>
              <a:t>    обязательства в соответствующий период времени</a:t>
            </a:r>
          </a:p>
          <a:p>
            <a:pPr marL="0" indent="0" algn="just">
              <a:lnSpc>
                <a:spcPct val="80000"/>
              </a:lnSpc>
              <a:buNone/>
            </a:pPr>
            <a:r>
              <a:rPr lang="ru-RU" sz="3200" b="1" dirty="0">
                <a:solidFill>
                  <a:srgbClr val="993366"/>
                </a:solidFill>
                <a:latin typeface="Averta Demo PE"/>
              </a:rPr>
              <a:t>Иные предпринимательские риски...</a:t>
            </a:r>
          </a:p>
          <a:p>
            <a:pPr marL="0" indent="0" algn="just">
              <a:lnSpc>
                <a:spcPct val="80000"/>
              </a:lnSpc>
              <a:buNone/>
            </a:pPr>
            <a:endParaRPr lang="ru-RU" sz="2200" b="1" dirty="0"/>
          </a:p>
        </p:txBody>
      </p:sp>
    </p:spTree>
    <p:extLst>
      <p:ext uri="{BB962C8B-B14F-4D97-AF65-F5344CB8AC3E}">
        <p14:creationId xmlns:p14="http://schemas.microsoft.com/office/powerpoint/2010/main" val="11800257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1631</Words>
  <Application>Microsoft Office PowerPoint</Application>
  <PresentationFormat>Широкоэкранный</PresentationFormat>
  <Paragraphs>127</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Averta Demo PE</vt:lpstr>
      <vt:lpstr>Calibri</vt:lpstr>
      <vt:lpstr>Calibri Light</vt:lpstr>
      <vt:lpstr>Тема Office</vt:lpstr>
      <vt:lpstr>Форс-мажор</vt:lpstr>
      <vt:lpstr>Определение понятия форс-мажора (непреодолимой силы) </vt:lpstr>
      <vt:lpstr>Презентация PowerPoint</vt:lpstr>
      <vt:lpstr> ГК РФ. Определение понятия форс-мажора (непреодолимой силы) </vt:lpstr>
      <vt:lpstr>ОНС нормативное регулирование </vt:lpstr>
      <vt:lpstr>ОНС нормативное регулирование </vt:lpstr>
      <vt:lpstr>ОНС нормативное регулирование </vt:lpstr>
      <vt:lpstr>Виды обстоятельств форс-мажора (непреодолимой силы)</vt:lpstr>
      <vt:lpstr>Виды обстоятельств форс-мажора (непреодолимой силы)</vt:lpstr>
      <vt:lpstr>Примеры ОНС , попадающие под действие 401 статьи ГК РФ</vt:lpstr>
      <vt:lpstr>Форс-мажорная оговорка, ее виды</vt:lpstr>
      <vt:lpstr>Оформление и подтверждение. Как признать ситуацию форс-мажором?</vt:lpstr>
      <vt:lpstr>Первоочередные действия</vt:lpstr>
      <vt:lpstr>Документы, необходимые для составления Уральской ТПП заключения о непреодолимой силе (форс-мажоре).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Бубновская Анастасия Сергеевна</dc:creator>
  <cp:lastModifiedBy>Тополян Георгий Сергеевич</cp:lastModifiedBy>
  <cp:revision>89</cp:revision>
  <dcterms:created xsi:type="dcterms:W3CDTF">2018-01-11T06:43:44Z</dcterms:created>
  <dcterms:modified xsi:type="dcterms:W3CDTF">2022-10-20T06:43:08Z</dcterms:modified>
</cp:coreProperties>
</file>